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Lst>
  <p:sldSz cy="5143500" cx="9144000"/>
  <p:notesSz cx="6858000" cy="9144000"/>
  <p:embeddedFontLst>
    <p:embeddedFont>
      <p:font typeface="Roboto"/>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64" roundtripDataSignature="AMtx7mipLYIydAaZP62GJ7GUHy/vXEJt4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30BF780-C667-42A1-A94D-697CA9A9725F}">
  <a:tblStyle styleId="{830BF780-C667-42A1-A94D-697CA9A9725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italic.fntdata"/><Relationship Id="rId61" Type="http://schemas.openxmlformats.org/officeDocument/2006/relationships/font" Target="fonts/Roboto-bold.fntdata"/><Relationship Id="rId20" Type="http://schemas.openxmlformats.org/officeDocument/2006/relationships/slide" Target="slides/slide14.xml"/><Relationship Id="rId64" Type="http://customschemas.google.com/relationships/presentationmetadata" Target="metadata"/><Relationship Id="rId63" Type="http://schemas.openxmlformats.org/officeDocument/2006/relationships/font" Target="fonts/Roboto-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oboto-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c1446d58c8_3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c1446d58c8_3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c1446d58c8_3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c1446d58c8_3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c1446d58c8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c1446d58c8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c1446d58c8_3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c1446d58c8_3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c1446d58c8_3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c1446d58c8_3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c1446d58c8_3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c1446d58c8_3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c1446d58c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c1446d58c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c12c0454c2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c12c0454c2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c126ec02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c126ec02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c12c0454c2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c12c0454c2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bee7d7eb60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 name="Google Shape;71;g2bee7d7eb60_4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c126ec02d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c126ec02d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c1446d58c8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c1446d58c8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c126ec02d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c126ec02d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c126ec02d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c126ec02d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c126ec02d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c126ec02d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c126ec02d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c126ec02d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beccca1548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g2beccca1548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c0cf69e304_1_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g2c0cf69e304_1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c0cf69e304_1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g2c0cf69e304_1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c0cf69e304_1_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g2c0cf69e304_1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c1446d58c8_3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g2c1446d58c8_3_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c0cf69e304_1_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g2c0cf69e304_1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c0cf69e304_1_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2c0cf69e304_1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c0cf69e304_1_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g2c0cf69e304_1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c0cf69e304_1_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g2c0cf69e304_1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c0cf69e304_1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g2c0cf69e304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c0cf69e304_1_9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g2c0cf69e304_1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c0cf69e304_1_8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2c0cf69e304_1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c0cf69e304_1_1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g2c0cf69e304_1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c0cf69e304_1_1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g2c0cf69e304_1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c1446d58c8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g2c1446d58c8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c12c0454c2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g2c12c0454c2_1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c0cf69e304_1_1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g2c0cf69e304_1_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c12c0454c2_0_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g2c12c0454c2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c12c0454c2_0_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g2c12c0454c2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c1446d58c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c1446d58c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c1446d58c8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c1446d58c8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c1446d58c8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c1446d58c8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c1446d58c8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c1446d58c8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c1446d58c8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c1446d58c8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c1446d58c8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c1446d58c8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c1446d58c8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c1446d58c8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c1446d58c8_2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g2c1446d58c8_2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c1446d58c8_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c1446d58c8_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c1446d58c8_2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2c1446d58c8_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c1446d58c8_2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c1446d58c8_2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bebab2d24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g2bebab2d242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c126ec02d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c126ec02d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c1446d58c8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c1446d58c8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c1446d58c8_4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c1446d58c8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c1446d58c8_3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c1446d58c8_3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19"/>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19"/>
          <p:cNvSpPr/>
          <p:nvPr/>
        </p:nvSpPr>
        <p:spPr>
          <a:xfrm flipH="1">
            <a:off x="8246400" y="4245875"/>
            <a:ext cx="897600" cy="897600"/>
          </a:xfrm>
          <a:prstGeom prst="round1Rect">
            <a:avLst>
              <a:gd fmla="val 16667" name="adj"/>
            </a:avLst>
          </a:prstGeom>
          <a:solidFill>
            <a:schemeClr val="lt1">
              <a:alpha val="6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19"/>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3" name="Google Shape;13;p19"/>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1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 name="Shape 56"/>
        <p:cNvGrpSpPr/>
        <p:nvPr/>
      </p:nvGrpSpPr>
      <p:grpSpPr>
        <a:xfrm>
          <a:off x="0" y="0"/>
          <a:ext cx="0" cy="0"/>
          <a:chOff x="0" y="0"/>
          <a:chExt cx="0" cy="0"/>
        </a:xfrm>
      </p:grpSpPr>
      <p:sp>
        <p:nvSpPr>
          <p:cNvPr id="57" name="Google Shape;57;p28"/>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28"/>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28"/>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60" name="Google Shape;60;p2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2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 name="Shape 15"/>
        <p:cNvGrpSpPr/>
        <p:nvPr/>
      </p:nvGrpSpPr>
      <p:grpSpPr>
        <a:xfrm>
          <a:off x="0" y="0"/>
          <a:ext cx="0" cy="0"/>
          <a:chOff x="0" y="0"/>
          <a:chExt cx="0" cy="0"/>
        </a:xfrm>
      </p:grpSpPr>
      <p:sp>
        <p:nvSpPr>
          <p:cNvPr id="16" name="Google Shape;16;p25"/>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5"/>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5"/>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9" name="Google Shape;19;p25"/>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20" name="Google Shape;20;p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21"/>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1"/>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5" name="Google Shape;25;p2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6" name="Google Shape;26;p2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0"/>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9" name="Google Shape;29;p2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30" name="Shape 30"/>
        <p:cNvGrpSpPr/>
        <p:nvPr/>
      </p:nvGrpSpPr>
      <p:grpSpPr>
        <a:xfrm>
          <a:off x="0" y="0"/>
          <a:ext cx="0" cy="0"/>
          <a:chOff x="0" y="0"/>
          <a:chExt cx="0" cy="0"/>
        </a:xfrm>
      </p:grpSpPr>
      <p:sp>
        <p:nvSpPr>
          <p:cNvPr id="31" name="Google Shape;31;p22"/>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32" name="Google Shape;32;p22"/>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33" name="Google Shape;33;p2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 name="Shape 34"/>
        <p:cNvGrpSpPr/>
        <p:nvPr/>
      </p:nvGrpSpPr>
      <p:grpSpPr>
        <a:xfrm>
          <a:off x="0" y="0"/>
          <a:ext cx="0" cy="0"/>
          <a:chOff x="0" y="0"/>
          <a:chExt cx="0" cy="0"/>
        </a:xfrm>
      </p:grpSpPr>
      <p:sp>
        <p:nvSpPr>
          <p:cNvPr id="35" name="Google Shape;35;p23"/>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23"/>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38" name="Google Shape;38;p23"/>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9" name="Google Shape;39;p23"/>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0" name="Google Shape;40;p2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1" name="Shape 41"/>
        <p:cNvGrpSpPr/>
        <p:nvPr/>
      </p:nvGrpSpPr>
      <p:grpSpPr>
        <a:xfrm>
          <a:off x="0" y="0"/>
          <a:ext cx="0" cy="0"/>
          <a:chOff x="0" y="0"/>
          <a:chExt cx="0" cy="0"/>
        </a:xfrm>
      </p:grpSpPr>
      <p:sp>
        <p:nvSpPr>
          <p:cNvPr id="42" name="Google Shape;42;p24"/>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4"/>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4"/>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45" name="Google Shape;45;p2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6" name="Shape 46"/>
        <p:cNvGrpSpPr/>
        <p:nvPr/>
      </p:nvGrpSpPr>
      <p:grpSpPr>
        <a:xfrm>
          <a:off x="0" y="0"/>
          <a:ext cx="0" cy="0"/>
          <a:chOff x="0" y="0"/>
          <a:chExt cx="0" cy="0"/>
        </a:xfrm>
      </p:grpSpPr>
      <p:sp>
        <p:nvSpPr>
          <p:cNvPr id="47" name="Google Shape;47;p26"/>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48" name="Google Shape;48;p2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9" name="Shape 49"/>
        <p:cNvGrpSpPr/>
        <p:nvPr/>
      </p:nvGrpSpPr>
      <p:grpSpPr>
        <a:xfrm>
          <a:off x="0" y="0"/>
          <a:ext cx="0" cy="0"/>
          <a:chOff x="0" y="0"/>
          <a:chExt cx="0" cy="0"/>
        </a:xfrm>
      </p:grpSpPr>
      <p:sp>
        <p:nvSpPr>
          <p:cNvPr id="50" name="Google Shape;50;p27"/>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27"/>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2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53" name="Google Shape;53;p27"/>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4" name="Google Shape;54;p2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55" name="Google Shape;55;p2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8"/>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7" name="Google Shape;7;p18"/>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8" name="Google Shape;8;p1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7.png"/><Relationship Id="rId4" Type="http://schemas.openxmlformats.org/officeDocument/2006/relationships/image" Target="../media/image49.png"/><Relationship Id="rId5" Type="http://schemas.openxmlformats.org/officeDocument/2006/relationships/image" Target="../media/image51.png"/><Relationship Id="rId6" Type="http://schemas.openxmlformats.org/officeDocument/2006/relationships/image" Target="../media/image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14.png"/><Relationship Id="rId7" Type="http://schemas.openxmlformats.org/officeDocument/2006/relationships/image" Target="../media/image21.png"/><Relationship Id="rId8"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20.png"/><Relationship Id="rId5"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linkedin.com/in/juniorcandela/" TargetMode="External"/><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0.jpg"/><Relationship Id="rId7" Type="http://schemas.openxmlformats.org/officeDocument/2006/relationships/image" Target="../media/image1.png"/><Relationship Id="rId8"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8.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linkedin.com/in/xavierserna01/" TargetMode="External"/><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61.png"/><Relationship Id="rId7" Type="http://schemas.openxmlformats.org/officeDocument/2006/relationships/image" Target="../media/image8.png"/><Relationship Id="rId8"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74.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7.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4.png"/><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71.png"/><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4.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www.linkedin.com/in/xavierserna01/" TargetMode="External"/><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76.jpg"/><Relationship Id="rId7" Type="http://schemas.openxmlformats.org/officeDocument/2006/relationships/image" Target="../media/image9.png"/><Relationship Id="rId8"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72.png"/><Relationship Id="rId4" Type="http://schemas.openxmlformats.org/officeDocument/2006/relationships/image" Target="../media/image50.png"/><Relationship Id="rId5" Type="http://schemas.openxmlformats.org/officeDocument/2006/relationships/image" Target="../media/image5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8.png"/><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70.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60.gi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8.png"/><Relationship Id="rId4" Type="http://schemas.openxmlformats.org/officeDocument/2006/relationships/image" Target="../media/image7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5.g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77.gi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63.gif"/><Relationship Id="rId4" Type="http://schemas.openxmlformats.org/officeDocument/2006/relationships/image" Target="../media/image75.gif"/><Relationship Id="rId5" Type="http://schemas.openxmlformats.org/officeDocument/2006/relationships/image" Target="../media/image64.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4.png"/><Relationship Id="rId9" Type="http://schemas.openxmlformats.org/officeDocument/2006/relationships/image" Target="../media/image11.png"/><Relationship Id="rId5" Type="http://schemas.openxmlformats.org/officeDocument/2006/relationships/image" Target="../media/image7.png"/><Relationship Id="rId6" Type="http://schemas.openxmlformats.org/officeDocument/2006/relationships/image" Target="../media/image6.png"/><Relationship Id="rId7" Type="http://schemas.openxmlformats.org/officeDocument/2006/relationships/image" Target="../media/image3.png"/><Relationship Id="rId8"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67.png"/><Relationship Id="rId4" Type="http://schemas.openxmlformats.org/officeDocument/2006/relationships/image" Target="../media/image69.gi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6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6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
          <p:cNvSpPr txBox="1"/>
          <p:nvPr>
            <p:ph type="ctrTitle"/>
          </p:nvPr>
        </p:nvSpPr>
        <p:spPr>
          <a:xfrm>
            <a:off x="390525" y="904875"/>
            <a:ext cx="8679600" cy="93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b="1" lang="en"/>
              <a:t>Grupo 7 - Capítulo 4 Parte 1: Entrenando modelos - Regresión Lineal</a:t>
            </a:r>
            <a:endParaRPr b="1"/>
          </a:p>
        </p:txBody>
      </p:sp>
      <p:sp>
        <p:nvSpPr>
          <p:cNvPr id="68" name="Google Shape;68;p1"/>
          <p:cNvSpPr txBox="1"/>
          <p:nvPr/>
        </p:nvSpPr>
        <p:spPr>
          <a:xfrm>
            <a:off x="442450" y="1880425"/>
            <a:ext cx="8185500" cy="295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Roboto"/>
                <a:ea typeface="Roboto"/>
                <a:cs typeface="Roboto"/>
                <a:sym typeface="Roboto"/>
              </a:rPr>
              <a:t>Integrantes:</a:t>
            </a:r>
            <a:endParaRPr b="0" i="0" sz="1700" u="none" cap="none" strike="noStrike">
              <a:solidFill>
                <a:schemeClr val="lt1"/>
              </a:solidFill>
              <a:latin typeface="Roboto"/>
              <a:ea typeface="Roboto"/>
              <a:cs typeface="Roboto"/>
              <a:sym typeface="Roboto"/>
            </a:endParaRPr>
          </a:p>
          <a:p>
            <a:pPr indent="-336550" lvl="0" marL="457200" marR="0" rtl="0" algn="l">
              <a:lnSpc>
                <a:spcPct val="100000"/>
              </a:lnSpc>
              <a:spcBef>
                <a:spcPts val="0"/>
              </a:spcBef>
              <a:spcAft>
                <a:spcPts val="0"/>
              </a:spcAft>
              <a:buClr>
                <a:schemeClr val="lt1"/>
              </a:buClr>
              <a:buSzPts val="1700"/>
              <a:buFont typeface="Roboto"/>
              <a:buChar char="●"/>
            </a:pPr>
            <a:r>
              <a:rPr b="0" i="0" lang="en" sz="1700" u="none" cap="none" strike="noStrike">
                <a:solidFill>
                  <a:schemeClr val="lt1"/>
                </a:solidFill>
                <a:latin typeface="Roboto"/>
                <a:ea typeface="Roboto"/>
                <a:cs typeface="Roboto"/>
                <a:sym typeface="Roboto"/>
              </a:rPr>
              <a:t>Junior Smith Candela Chillcce</a:t>
            </a:r>
            <a:endParaRPr b="0" i="0" sz="1700" u="none" cap="none" strike="noStrike">
              <a:solidFill>
                <a:schemeClr val="lt1"/>
              </a:solidFill>
              <a:latin typeface="Roboto"/>
              <a:ea typeface="Roboto"/>
              <a:cs typeface="Roboto"/>
              <a:sym typeface="Roboto"/>
            </a:endParaRPr>
          </a:p>
          <a:p>
            <a:pPr indent="-336550" lvl="0" marL="457200" marR="0" rtl="0" algn="l">
              <a:lnSpc>
                <a:spcPct val="100000"/>
              </a:lnSpc>
              <a:spcBef>
                <a:spcPts val="0"/>
              </a:spcBef>
              <a:spcAft>
                <a:spcPts val="0"/>
              </a:spcAft>
              <a:buClr>
                <a:schemeClr val="lt1"/>
              </a:buClr>
              <a:buSzPts val="1700"/>
              <a:buFont typeface="Roboto"/>
              <a:buChar char="●"/>
            </a:pPr>
            <a:r>
              <a:rPr lang="en" sz="1700">
                <a:solidFill>
                  <a:schemeClr val="lt1"/>
                </a:solidFill>
                <a:latin typeface="Roboto"/>
                <a:ea typeface="Roboto"/>
                <a:cs typeface="Roboto"/>
                <a:sym typeface="Roboto"/>
              </a:rPr>
              <a:t>Edith Yocelin Canelo Huayascachi</a:t>
            </a:r>
            <a:endParaRPr sz="1700">
              <a:solidFill>
                <a:schemeClr val="lt1"/>
              </a:solidFill>
              <a:latin typeface="Roboto"/>
              <a:ea typeface="Roboto"/>
              <a:cs typeface="Roboto"/>
              <a:sym typeface="Roboto"/>
            </a:endParaRPr>
          </a:p>
          <a:p>
            <a:pPr indent="-336550" lvl="0" marL="457200" marR="0" rtl="0" algn="l">
              <a:lnSpc>
                <a:spcPct val="100000"/>
              </a:lnSpc>
              <a:spcBef>
                <a:spcPts val="0"/>
              </a:spcBef>
              <a:spcAft>
                <a:spcPts val="0"/>
              </a:spcAft>
              <a:buClr>
                <a:schemeClr val="lt1"/>
              </a:buClr>
              <a:buSzPts val="1700"/>
              <a:buFont typeface="Roboto"/>
              <a:buChar char="●"/>
            </a:pPr>
            <a:r>
              <a:rPr lang="en" sz="1700">
                <a:solidFill>
                  <a:schemeClr val="lt1"/>
                </a:solidFill>
                <a:latin typeface="Roboto"/>
                <a:ea typeface="Roboto"/>
                <a:cs typeface="Roboto"/>
                <a:sym typeface="Roboto"/>
              </a:rPr>
              <a:t>Xavier Orlando Serna Puma</a:t>
            </a:r>
            <a:endParaRPr sz="1700">
              <a:solidFill>
                <a:schemeClr val="lt1"/>
              </a:solidFill>
              <a:latin typeface="Roboto"/>
              <a:ea typeface="Roboto"/>
              <a:cs typeface="Roboto"/>
              <a:sym typeface="Roboto"/>
            </a:endParaRPr>
          </a:p>
          <a:p>
            <a:pPr indent="-336550" lvl="0" marL="457200" marR="0" rtl="0" algn="l">
              <a:lnSpc>
                <a:spcPct val="100000"/>
              </a:lnSpc>
              <a:spcBef>
                <a:spcPts val="0"/>
              </a:spcBef>
              <a:spcAft>
                <a:spcPts val="0"/>
              </a:spcAft>
              <a:buClr>
                <a:schemeClr val="lt1"/>
              </a:buClr>
              <a:buSzPts val="1700"/>
              <a:buFont typeface="Roboto"/>
              <a:buChar char="●"/>
            </a:pPr>
            <a:r>
              <a:rPr lang="en" sz="1700">
                <a:solidFill>
                  <a:schemeClr val="lt1"/>
                </a:solidFill>
                <a:latin typeface="Roboto"/>
                <a:ea typeface="Roboto"/>
                <a:cs typeface="Roboto"/>
                <a:sym typeface="Roboto"/>
              </a:rPr>
              <a:t>Aldo Siu</a:t>
            </a:r>
            <a:endParaRPr sz="1700">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2c1446d58c8_3_3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Regresión Lineal</a:t>
            </a:r>
            <a:endParaRPr/>
          </a:p>
        </p:txBody>
      </p:sp>
      <p:sp>
        <p:nvSpPr>
          <p:cNvPr id="176" name="Google Shape;176;g2c1446d58c8_3_38"/>
          <p:cNvSpPr txBox="1"/>
          <p:nvPr>
            <p:ph idx="1" type="body"/>
          </p:nvPr>
        </p:nvSpPr>
        <p:spPr>
          <a:xfrm>
            <a:off x="334025" y="2734275"/>
            <a:ext cx="5215800" cy="12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Precio = 50+2x120</a:t>
            </a:r>
            <a:endParaRPr/>
          </a:p>
          <a:p>
            <a:pPr indent="0" lvl="0" marL="457200" rtl="0" algn="l">
              <a:spcBef>
                <a:spcPts val="0"/>
              </a:spcBef>
              <a:spcAft>
                <a:spcPts val="0"/>
              </a:spcAft>
              <a:buNone/>
            </a:pPr>
            <a:r>
              <a:rPr lang="en"/>
              <a:t>    = 50+240</a:t>
            </a:r>
            <a:endParaRPr/>
          </a:p>
          <a:p>
            <a:pPr indent="0" lvl="0" marL="0" rtl="0" algn="l">
              <a:spcBef>
                <a:spcPts val="0"/>
              </a:spcBef>
              <a:spcAft>
                <a:spcPts val="0"/>
              </a:spcAft>
              <a:buNone/>
            </a:pPr>
            <a:r>
              <a:rPr lang="en"/>
              <a:t>	    = 290 (miles de dólares)</a:t>
            </a:r>
            <a:endParaRPr/>
          </a:p>
        </p:txBody>
      </p:sp>
      <p:pic>
        <p:nvPicPr>
          <p:cNvPr id="177" name="Google Shape;177;g2c1446d58c8_3_38"/>
          <p:cNvPicPr preferRelativeResize="0"/>
          <p:nvPr/>
        </p:nvPicPr>
        <p:blipFill>
          <a:blip r:embed="rId3">
            <a:alphaModFix/>
          </a:blip>
          <a:stretch>
            <a:fillRect/>
          </a:stretch>
        </p:blipFill>
        <p:spPr>
          <a:xfrm>
            <a:off x="471900" y="1850600"/>
            <a:ext cx="4380301" cy="721150"/>
          </a:xfrm>
          <a:prstGeom prst="rect">
            <a:avLst/>
          </a:prstGeom>
          <a:noFill/>
          <a:ln>
            <a:noFill/>
          </a:ln>
        </p:spPr>
      </p:pic>
      <p:sp>
        <p:nvSpPr>
          <p:cNvPr id="178" name="Google Shape;178;g2c1446d58c8_3_38"/>
          <p:cNvSpPr txBox="1"/>
          <p:nvPr/>
        </p:nvSpPr>
        <p:spPr>
          <a:xfrm>
            <a:off x="5249600" y="3719750"/>
            <a:ext cx="3000000" cy="10956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Roboto"/>
                <a:ea typeface="Roboto"/>
                <a:cs typeface="Roboto"/>
                <a:sym typeface="Roboto"/>
              </a:rPr>
              <a:t>El precio predicho para una casa de 120 metros cuadrados sería de $290 000</a:t>
            </a:r>
            <a:endParaRPr sz="1800">
              <a:solidFill>
                <a:schemeClr val="lt2"/>
              </a:solidFill>
              <a:latin typeface="Roboto"/>
              <a:ea typeface="Roboto"/>
              <a:cs typeface="Roboto"/>
              <a:sym typeface="Roboto"/>
            </a:endParaRPr>
          </a:p>
        </p:txBody>
      </p:sp>
      <p:sp>
        <p:nvSpPr>
          <p:cNvPr id="179" name="Google Shape;179;g2c1446d58c8_3_38"/>
          <p:cNvSpPr txBox="1"/>
          <p:nvPr/>
        </p:nvSpPr>
        <p:spPr>
          <a:xfrm>
            <a:off x="4920975" y="3205088"/>
            <a:ext cx="470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Roboto"/>
                <a:ea typeface="Roboto"/>
                <a:cs typeface="Roboto"/>
                <a:sym typeface="Roboto"/>
              </a:rPr>
              <a:t>Según el modelo</a:t>
            </a:r>
            <a:endParaRPr>
              <a:solidFill>
                <a:schemeClr val="lt2"/>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2c1446d58c8_3_6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Regresión Lineal</a:t>
            </a:r>
            <a:endParaRPr/>
          </a:p>
        </p:txBody>
      </p:sp>
      <p:sp>
        <p:nvSpPr>
          <p:cNvPr id="185" name="Google Shape;185;g2c1446d58c8_3_66"/>
          <p:cNvSpPr txBox="1"/>
          <p:nvPr>
            <p:ph idx="1" type="body"/>
          </p:nvPr>
        </p:nvSpPr>
        <p:spPr>
          <a:xfrm>
            <a:off x="334025" y="1823175"/>
            <a:ext cx="5215800" cy="53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Ajuste de datos de entrenamiento</a:t>
            </a:r>
            <a:endParaRPr/>
          </a:p>
        </p:txBody>
      </p:sp>
      <p:pic>
        <p:nvPicPr>
          <p:cNvPr id="186" name="Google Shape;186;g2c1446d58c8_3_66"/>
          <p:cNvPicPr preferRelativeResize="0"/>
          <p:nvPr/>
        </p:nvPicPr>
        <p:blipFill>
          <a:blip r:embed="rId3">
            <a:alphaModFix/>
          </a:blip>
          <a:stretch>
            <a:fillRect/>
          </a:stretch>
        </p:blipFill>
        <p:spPr>
          <a:xfrm>
            <a:off x="281925" y="2419500"/>
            <a:ext cx="594625" cy="594625"/>
          </a:xfrm>
          <a:prstGeom prst="rect">
            <a:avLst/>
          </a:prstGeom>
          <a:noFill/>
          <a:ln>
            <a:noFill/>
          </a:ln>
        </p:spPr>
      </p:pic>
      <p:pic>
        <p:nvPicPr>
          <p:cNvPr id="187" name="Google Shape;187;g2c1446d58c8_3_66"/>
          <p:cNvPicPr preferRelativeResize="0"/>
          <p:nvPr/>
        </p:nvPicPr>
        <p:blipFill>
          <a:blip r:embed="rId4">
            <a:alphaModFix/>
          </a:blip>
          <a:stretch>
            <a:fillRect/>
          </a:stretch>
        </p:blipFill>
        <p:spPr>
          <a:xfrm>
            <a:off x="281925" y="3699625"/>
            <a:ext cx="594625" cy="594625"/>
          </a:xfrm>
          <a:prstGeom prst="rect">
            <a:avLst/>
          </a:prstGeom>
          <a:noFill/>
          <a:ln>
            <a:noFill/>
          </a:ln>
        </p:spPr>
      </p:pic>
      <p:pic>
        <p:nvPicPr>
          <p:cNvPr id="188" name="Google Shape;188;g2c1446d58c8_3_66"/>
          <p:cNvPicPr preferRelativeResize="0"/>
          <p:nvPr/>
        </p:nvPicPr>
        <p:blipFill>
          <a:blip r:embed="rId5">
            <a:alphaModFix/>
          </a:blip>
          <a:stretch>
            <a:fillRect/>
          </a:stretch>
        </p:blipFill>
        <p:spPr>
          <a:xfrm>
            <a:off x="4500838" y="2419494"/>
            <a:ext cx="594625" cy="594625"/>
          </a:xfrm>
          <a:prstGeom prst="rect">
            <a:avLst/>
          </a:prstGeom>
          <a:noFill/>
          <a:ln>
            <a:noFill/>
          </a:ln>
        </p:spPr>
      </p:pic>
      <p:pic>
        <p:nvPicPr>
          <p:cNvPr id="189" name="Google Shape;189;g2c1446d58c8_3_66"/>
          <p:cNvPicPr preferRelativeResize="0"/>
          <p:nvPr/>
        </p:nvPicPr>
        <p:blipFill>
          <a:blip r:embed="rId6">
            <a:alphaModFix/>
          </a:blip>
          <a:stretch>
            <a:fillRect/>
          </a:stretch>
        </p:blipFill>
        <p:spPr>
          <a:xfrm>
            <a:off x="4484825" y="3752787"/>
            <a:ext cx="626650" cy="626650"/>
          </a:xfrm>
          <a:prstGeom prst="rect">
            <a:avLst/>
          </a:prstGeom>
          <a:noFill/>
          <a:ln>
            <a:noFill/>
          </a:ln>
        </p:spPr>
      </p:pic>
      <p:sp>
        <p:nvSpPr>
          <p:cNvPr id="190" name="Google Shape;190;g2c1446d58c8_3_66"/>
          <p:cNvSpPr txBox="1"/>
          <p:nvPr/>
        </p:nvSpPr>
        <p:spPr>
          <a:xfrm>
            <a:off x="999925" y="2371650"/>
            <a:ext cx="3501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Roboto"/>
                <a:ea typeface="Roboto"/>
                <a:cs typeface="Roboto"/>
                <a:sym typeface="Roboto"/>
              </a:rPr>
              <a:t>Definición del Problema:</a:t>
            </a:r>
            <a:endParaRPr b="1">
              <a:solidFill>
                <a:schemeClr val="lt2"/>
              </a:solidFill>
              <a:latin typeface="Roboto"/>
              <a:ea typeface="Roboto"/>
              <a:cs typeface="Roboto"/>
              <a:sym typeface="Roboto"/>
            </a:endParaRPr>
          </a:p>
          <a:p>
            <a:pPr indent="0" lvl="0" marL="0" rtl="0" algn="l">
              <a:spcBef>
                <a:spcPts val="0"/>
              </a:spcBef>
              <a:spcAft>
                <a:spcPts val="0"/>
              </a:spcAft>
              <a:buNone/>
            </a:pPr>
            <a:r>
              <a:rPr lang="en">
                <a:solidFill>
                  <a:schemeClr val="lt2"/>
                </a:solidFill>
                <a:latin typeface="Roboto"/>
                <a:ea typeface="Roboto"/>
                <a:cs typeface="Roboto"/>
                <a:sym typeface="Roboto"/>
              </a:rPr>
              <a:t>Objetivo del entrenamiento del modelo de Regresión Lineal es encontrar los valores de los parámetros ϴ que minimicen el error entre las predicciones.</a:t>
            </a:r>
            <a:endParaRPr>
              <a:solidFill>
                <a:schemeClr val="lt2"/>
              </a:solidFill>
              <a:latin typeface="Roboto"/>
              <a:ea typeface="Roboto"/>
              <a:cs typeface="Roboto"/>
              <a:sym typeface="Roboto"/>
            </a:endParaRPr>
          </a:p>
          <a:p>
            <a:pPr indent="0" lvl="0" marL="0" rtl="0" algn="l">
              <a:spcBef>
                <a:spcPts val="0"/>
              </a:spcBef>
              <a:spcAft>
                <a:spcPts val="0"/>
              </a:spcAft>
              <a:buNone/>
            </a:pPr>
            <a:r>
              <a:t/>
            </a:r>
            <a:endParaRPr>
              <a:solidFill>
                <a:schemeClr val="lt2"/>
              </a:solidFill>
              <a:latin typeface="Roboto"/>
              <a:ea typeface="Roboto"/>
              <a:cs typeface="Roboto"/>
              <a:sym typeface="Roboto"/>
            </a:endParaRPr>
          </a:p>
        </p:txBody>
      </p:sp>
      <p:sp>
        <p:nvSpPr>
          <p:cNvPr id="191" name="Google Shape;191;g2c1446d58c8_3_66"/>
          <p:cNvSpPr txBox="1"/>
          <p:nvPr/>
        </p:nvSpPr>
        <p:spPr>
          <a:xfrm>
            <a:off x="944750" y="3852475"/>
            <a:ext cx="3220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Roboto"/>
                <a:ea typeface="Roboto"/>
                <a:cs typeface="Roboto"/>
                <a:sym typeface="Roboto"/>
              </a:rPr>
              <a:t>Medida de rendimiento</a:t>
            </a:r>
            <a:endParaRPr b="1">
              <a:solidFill>
                <a:schemeClr val="lt2"/>
              </a:solidFill>
              <a:latin typeface="Roboto"/>
              <a:ea typeface="Roboto"/>
              <a:cs typeface="Roboto"/>
              <a:sym typeface="Roboto"/>
            </a:endParaRPr>
          </a:p>
          <a:p>
            <a:pPr indent="0" lvl="0" marL="0" rtl="0" algn="l">
              <a:spcBef>
                <a:spcPts val="0"/>
              </a:spcBef>
              <a:spcAft>
                <a:spcPts val="0"/>
              </a:spcAft>
              <a:buNone/>
            </a:pPr>
            <a:r>
              <a:rPr lang="en">
                <a:solidFill>
                  <a:schemeClr val="lt2"/>
                </a:solidFill>
                <a:latin typeface="Roboto"/>
                <a:ea typeface="Roboto"/>
                <a:cs typeface="Roboto"/>
                <a:sym typeface="Roboto"/>
              </a:rPr>
              <a:t>Cap.2. Medida de rendimiento para Modelos de </a:t>
            </a:r>
            <a:r>
              <a:rPr lang="en">
                <a:solidFill>
                  <a:schemeClr val="lt2"/>
                </a:solidFill>
                <a:latin typeface="Roboto"/>
                <a:ea typeface="Roboto"/>
                <a:cs typeface="Roboto"/>
                <a:sym typeface="Roboto"/>
              </a:rPr>
              <a:t>regresión</a:t>
            </a:r>
            <a:r>
              <a:rPr lang="en">
                <a:solidFill>
                  <a:schemeClr val="lt2"/>
                </a:solidFill>
                <a:latin typeface="Roboto"/>
                <a:ea typeface="Roboto"/>
                <a:cs typeface="Roboto"/>
                <a:sym typeface="Roboto"/>
              </a:rPr>
              <a:t>.</a:t>
            </a:r>
            <a:endParaRPr>
              <a:solidFill>
                <a:schemeClr val="lt2"/>
              </a:solidFill>
              <a:latin typeface="Roboto"/>
              <a:ea typeface="Roboto"/>
              <a:cs typeface="Roboto"/>
              <a:sym typeface="Roboto"/>
            </a:endParaRPr>
          </a:p>
          <a:p>
            <a:pPr indent="0" lvl="0" marL="0" rtl="0" algn="l">
              <a:spcBef>
                <a:spcPts val="0"/>
              </a:spcBef>
              <a:spcAft>
                <a:spcPts val="0"/>
              </a:spcAft>
              <a:buNone/>
            </a:pPr>
            <a:r>
              <a:rPr lang="en">
                <a:solidFill>
                  <a:schemeClr val="lt2"/>
                </a:solidFill>
                <a:latin typeface="Roboto"/>
                <a:ea typeface="Roboto"/>
                <a:cs typeface="Roboto"/>
                <a:sym typeface="Roboto"/>
              </a:rPr>
              <a:t>Para este propósito es minimizar el error cuadrático medio (MSE)</a:t>
            </a:r>
            <a:endParaRPr>
              <a:solidFill>
                <a:schemeClr val="lt2"/>
              </a:solidFill>
              <a:latin typeface="Roboto"/>
              <a:ea typeface="Roboto"/>
              <a:cs typeface="Roboto"/>
              <a:sym typeface="Roboto"/>
            </a:endParaRPr>
          </a:p>
        </p:txBody>
      </p:sp>
      <p:sp>
        <p:nvSpPr>
          <p:cNvPr id="192" name="Google Shape;192;g2c1446d58c8_3_66"/>
          <p:cNvSpPr txBox="1"/>
          <p:nvPr/>
        </p:nvSpPr>
        <p:spPr>
          <a:xfrm>
            <a:off x="5260375" y="2409025"/>
            <a:ext cx="37548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Roboto"/>
                <a:ea typeface="Roboto"/>
                <a:cs typeface="Roboto"/>
                <a:sym typeface="Roboto"/>
              </a:rPr>
              <a:t>Minimización de MSE:</a:t>
            </a:r>
            <a:endParaRPr b="1">
              <a:solidFill>
                <a:schemeClr val="lt2"/>
              </a:solidFill>
              <a:latin typeface="Roboto"/>
              <a:ea typeface="Roboto"/>
              <a:cs typeface="Roboto"/>
              <a:sym typeface="Roboto"/>
            </a:endParaRPr>
          </a:p>
          <a:p>
            <a:pPr indent="0" lvl="0" marL="0" rtl="0" algn="l">
              <a:spcBef>
                <a:spcPts val="0"/>
              </a:spcBef>
              <a:spcAft>
                <a:spcPts val="0"/>
              </a:spcAft>
              <a:buNone/>
            </a:pPr>
            <a:r>
              <a:rPr lang="en">
                <a:solidFill>
                  <a:schemeClr val="lt2"/>
                </a:solidFill>
                <a:latin typeface="Roboto"/>
                <a:ea typeface="Roboto"/>
                <a:cs typeface="Roboto"/>
                <a:sym typeface="Roboto"/>
              </a:rPr>
              <a:t>Obj. encontrar valores ϴ que minimicen el MSE. Queremos encontrar encontrar parámetros que hagan que el modelo se ajuste mejor a los datos de entrenamiento en </a:t>
            </a:r>
            <a:r>
              <a:rPr lang="en">
                <a:solidFill>
                  <a:schemeClr val="lt2"/>
                </a:solidFill>
                <a:latin typeface="Roboto"/>
                <a:ea typeface="Roboto"/>
                <a:cs typeface="Roboto"/>
                <a:sym typeface="Roboto"/>
              </a:rPr>
              <a:t>término</a:t>
            </a:r>
            <a:r>
              <a:rPr lang="en">
                <a:solidFill>
                  <a:schemeClr val="lt2"/>
                </a:solidFill>
                <a:latin typeface="Roboto"/>
                <a:ea typeface="Roboto"/>
                <a:cs typeface="Roboto"/>
                <a:sym typeface="Roboto"/>
              </a:rPr>
              <a:t> de predicciones.</a:t>
            </a:r>
            <a:endParaRPr>
              <a:solidFill>
                <a:schemeClr val="lt2"/>
              </a:solidFill>
              <a:latin typeface="Roboto"/>
              <a:ea typeface="Roboto"/>
              <a:cs typeface="Roboto"/>
              <a:sym typeface="Roboto"/>
            </a:endParaRPr>
          </a:p>
          <a:p>
            <a:pPr indent="0" lvl="0" marL="0" rtl="0" algn="l">
              <a:spcBef>
                <a:spcPts val="0"/>
              </a:spcBef>
              <a:spcAft>
                <a:spcPts val="0"/>
              </a:spcAft>
              <a:buNone/>
            </a:pPr>
            <a:r>
              <a:t/>
            </a:r>
            <a:endParaRPr>
              <a:solidFill>
                <a:schemeClr val="lt2"/>
              </a:solidFill>
              <a:latin typeface="Roboto"/>
              <a:ea typeface="Roboto"/>
              <a:cs typeface="Roboto"/>
              <a:sym typeface="Roboto"/>
            </a:endParaRPr>
          </a:p>
        </p:txBody>
      </p:sp>
      <p:sp>
        <p:nvSpPr>
          <p:cNvPr id="193" name="Google Shape;193;g2c1446d58c8_3_66"/>
          <p:cNvSpPr txBox="1"/>
          <p:nvPr/>
        </p:nvSpPr>
        <p:spPr>
          <a:xfrm>
            <a:off x="5260375" y="3852475"/>
            <a:ext cx="3220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Roboto"/>
                <a:ea typeface="Roboto"/>
                <a:cs typeface="Roboto"/>
                <a:sym typeface="Roboto"/>
              </a:rPr>
              <a:t>Optimización: </a:t>
            </a:r>
            <a:r>
              <a:rPr lang="en">
                <a:solidFill>
                  <a:schemeClr val="lt2"/>
                </a:solidFill>
                <a:latin typeface="Roboto"/>
                <a:ea typeface="Roboto"/>
                <a:cs typeface="Roboto"/>
                <a:sym typeface="Roboto"/>
              </a:rPr>
              <a:t>Para encontrar los valores ϴ, se utiliza un algoritmo de optimización como el descenso del gradiente,</a:t>
            </a:r>
            <a:endParaRPr>
              <a:solidFill>
                <a:schemeClr val="lt2"/>
              </a:solidFill>
              <a:latin typeface="Roboto"/>
              <a:ea typeface="Roboto"/>
              <a:cs typeface="Roboto"/>
              <a:sym typeface="Roboto"/>
            </a:endParaRPr>
          </a:p>
          <a:p>
            <a:pPr indent="0" lvl="0" marL="0" rtl="0" algn="l">
              <a:spcBef>
                <a:spcPts val="0"/>
              </a:spcBef>
              <a:spcAft>
                <a:spcPts val="0"/>
              </a:spcAft>
              <a:buNone/>
            </a:pPr>
            <a:r>
              <a:t/>
            </a:r>
            <a:endParaRPr>
              <a:solidFill>
                <a:schemeClr val="lt2"/>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2c1446d58c8_3_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Regresión Lineal</a:t>
            </a:r>
            <a:endParaRPr/>
          </a:p>
        </p:txBody>
      </p:sp>
      <p:pic>
        <p:nvPicPr>
          <p:cNvPr id="199" name="Google Shape;199;g2c1446d58c8_3_18"/>
          <p:cNvPicPr preferRelativeResize="0"/>
          <p:nvPr/>
        </p:nvPicPr>
        <p:blipFill>
          <a:blip r:embed="rId3">
            <a:alphaModFix/>
          </a:blip>
          <a:stretch>
            <a:fillRect/>
          </a:stretch>
        </p:blipFill>
        <p:spPr>
          <a:xfrm>
            <a:off x="2757900" y="1764938"/>
            <a:ext cx="4667250" cy="981075"/>
          </a:xfrm>
          <a:prstGeom prst="rect">
            <a:avLst/>
          </a:prstGeom>
          <a:noFill/>
          <a:ln>
            <a:noFill/>
          </a:ln>
        </p:spPr>
      </p:pic>
      <p:pic>
        <p:nvPicPr>
          <p:cNvPr id="200" name="Google Shape;200;g2c1446d58c8_3_18"/>
          <p:cNvPicPr preferRelativeResize="0"/>
          <p:nvPr/>
        </p:nvPicPr>
        <p:blipFill>
          <a:blip r:embed="rId4">
            <a:alphaModFix/>
          </a:blip>
          <a:stretch>
            <a:fillRect/>
          </a:stretch>
        </p:blipFill>
        <p:spPr>
          <a:xfrm>
            <a:off x="2757900" y="2929125"/>
            <a:ext cx="6191900" cy="2010125"/>
          </a:xfrm>
          <a:prstGeom prst="rect">
            <a:avLst/>
          </a:prstGeom>
          <a:noFill/>
          <a:ln>
            <a:noFill/>
          </a:ln>
        </p:spPr>
      </p:pic>
      <p:sp>
        <p:nvSpPr>
          <p:cNvPr id="201" name="Google Shape;201;g2c1446d58c8_3_18"/>
          <p:cNvSpPr txBox="1"/>
          <p:nvPr/>
        </p:nvSpPr>
        <p:spPr>
          <a:xfrm>
            <a:off x="149275" y="2024225"/>
            <a:ext cx="2486400" cy="27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2"/>
                </a:solidFill>
                <a:latin typeface="Roboto"/>
                <a:ea typeface="Roboto"/>
                <a:cs typeface="Roboto"/>
                <a:sym typeface="Roboto"/>
              </a:rPr>
              <a:t>MSE</a:t>
            </a:r>
            <a:endParaRPr b="1" sz="1800">
              <a:solidFill>
                <a:schemeClr val="lt2"/>
              </a:solidFill>
              <a:latin typeface="Roboto"/>
              <a:ea typeface="Roboto"/>
              <a:cs typeface="Roboto"/>
              <a:sym typeface="Roboto"/>
            </a:endParaRPr>
          </a:p>
          <a:p>
            <a:pPr indent="0" lvl="0" marL="0" rtl="0" algn="just">
              <a:lnSpc>
                <a:spcPct val="115000"/>
              </a:lnSpc>
              <a:spcBef>
                <a:spcPts val="1200"/>
              </a:spcBef>
              <a:spcAft>
                <a:spcPts val="1200"/>
              </a:spcAft>
              <a:buNone/>
            </a:pPr>
            <a:r>
              <a:rPr lang="en">
                <a:solidFill>
                  <a:schemeClr val="lt2"/>
                </a:solidFill>
                <a:latin typeface="Roboto"/>
                <a:ea typeface="Roboto"/>
                <a:cs typeface="Roboto"/>
                <a:sym typeface="Roboto"/>
              </a:rPr>
              <a:t>El error cuadrático medio es una medida comúnmente utilizada para evaluar la calidad de un modelo de regresión. Sirve como una métrica de la diferencia entre los valores predichos por el modelo y los valores reales del conjunto de datos.</a:t>
            </a:r>
            <a:endParaRPr>
              <a:solidFill>
                <a:schemeClr val="lt2"/>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2c1446d58c8_3_8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Regresión Lineal</a:t>
            </a:r>
            <a:endParaRPr/>
          </a:p>
        </p:txBody>
      </p:sp>
      <p:sp>
        <p:nvSpPr>
          <p:cNvPr id="207" name="Google Shape;207;g2c1446d58c8_3_82"/>
          <p:cNvSpPr txBox="1"/>
          <p:nvPr/>
        </p:nvSpPr>
        <p:spPr>
          <a:xfrm>
            <a:off x="565075" y="1891325"/>
            <a:ext cx="30000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2"/>
              </a:buClr>
              <a:buSzPts val="1400"/>
              <a:buFont typeface="Roboto"/>
              <a:buChar char="●"/>
            </a:pPr>
            <a:r>
              <a:rPr lang="en">
                <a:solidFill>
                  <a:schemeClr val="lt2"/>
                </a:solidFill>
                <a:latin typeface="Roboto"/>
                <a:ea typeface="Roboto"/>
                <a:cs typeface="Roboto"/>
                <a:sym typeface="Roboto"/>
              </a:rPr>
              <a:t>Tamaño de la casa (en metros cuadrados):</a:t>
            </a:r>
            <a:endParaRPr>
              <a:solidFill>
                <a:schemeClr val="lt2"/>
              </a:solidFill>
              <a:latin typeface="Roboto"/>
              <a:ea typeface="Roboto"/>
              <a:cs typeface="Roboto"/>
              <a:sym typeface="Roboto"/>
            </a:endParaRPr>
          </a:p>
          <a:p>
            <a:pPr indent="-317500" lvl="1" marL="914400" rtl="0" algn="l">
              <a:spcBef>
                <a:spcPts val="0"/>
              </a:spcBef>
              <a:spcAft>
                <a:spcPts val="0"/>
              </a:spcAft>
              <a:buClr>
                <a:schemeClr val="lt2"/>
              </a:buClr>
              <a:buSzPts val="1400"/>
              <a:buFont typeface="Roboto"/>
              <a:buChar char="●"/>
            </a:pPr>
            <a:r>
              <a:rPr lang="en">
                <a:solidFill>
                  <a:schemeClr val="lt2"/>
                </a:solidFill>
                <a:latin typeface="Roboto"/>
                <a:ea typeface="Roboto"/>
                <a:cs typeface="Roboto"/>
                <a:sym typeface="Roboto"/>
              </a:rPr>
              <a:t>Casa 1: 50 m²</a:t>
            </a:r>
            <a:endParaRPr>
              <a:solidFill>
                <a:schemeClr val="lt2"/>
              </a:solidFill>
              <a:latin typeface="Roboto"/>
              <a:ea typeface="Roboto"/>
              <a:cs typeface="Roboto"/>
              <a:sym typeface="Roboto"/>
            </a:endParaRPr>
          </a:p>
          <a:p>
            <a:pPr indent="-317500" lvl="1" marL="914400" rtl="0" algn="l">
              <a:spcBef>
                <a:spcPts val="0"/>
              </a:spcBef>
              <a:spcAft>
                <a:spcPts val="0"/>
              </a:spcAft>
              <a:buClr>
                <a:schemeClr val="lt2"/>
              </a:buClr>
              <a:buSzPts val="1400"/>
              <a:buFont typeface="Roboto"/>
              <a:buChar char="●"/>
            </a:pPr>
            <a:r>
              <a:rPr lang="en">
                <a:solidFill>
                  <a:schemeClr val="lt2"/>
                </a:solidFill>
                <a:latin typeface="Roboto"/>
                <a:ea typeface="Roboto"/>
                <a:cs typeface="Roboto"/>
                <a:sym typeface="Roboto"/>
              </a:rPr>
              <a:t>Casa 2: 100 m²</a:t>
            </a:r>
            <a:endParaRPr>
              <a:solidFill>
                <a:schemeClr val="lt2"/>
              </a:solidFill>
              <a:latin typeface="Roboto"/>
              <a:ea typeface="Roboto"/>
              <a:cs typeface="Roboto"/>
              <a:sym typeface="Roboto"/>
            </a:endParaRPr>
          </a:p>
          <a:p>
            <a:pPr indent="-317500" lvl="1" marL="914400" rtl="0" algn="l">
              <a:spcBef>
                <a:spcPts val="0"/>
              </a:spcBef>
              <a:spcAft>
                <a:spcPts val="0"/>
              </a:spcAft>
              <a:buClr>
                <a:schemeClr val="lt2"/>
              </a:buClr>
              <a:buSzPts val="1400"/>
              <a:buFont typeface="Roboto"/>
              <a:buChar char="●"/>
            </a:pPr>
            <a:r>
              <a:rPr lang="en">
                <a:solidFill>
                  <a:schemeClr val="lt2"/>
                </a:solidFill>
                <a:latin typeface="Roboto"/>
                <a:ea typeface="Roboto"/>
                <a:cs typeface="Roboto"/>
                <a:sym typeface="Roboto"/>
              </a:rPr>
              <a:t>Casa 3: 150 m²</a:t>
            </a:r>
            <a:endParaRPr>
              <a:solidFill>
                <a:schemeClr val="lt2"/>
              </a:solidFill>
              <a:latin typeface="Roboto"/>
              <a:ea typeface="Roboto"/>
              <a:cs typeface="Roboto"/>
              <a:sym typeface="Roboto"/>
            </a:endParaRPr>
          </a:p>
          <a:p>
            <a:pPr indent="0" lvl="0" marL="914400" rtl="0" algn="l">
              <a:spcBef>
                <a:spcPts val="0"/>
              </a:spcBef>
              <a:spcAft>
                <a:spcPts val="0"/>
              </a:spcAft>
              <a:buNone/>
            </a:pPr>
            <a:r>
              <a:t/>
            </a:r>
            <a:endParaRPr>
              <a:solidFill>
                <a:schemeClr val="lt2"/>
              </a:solidFill>
              <a:latin typeface="Roboto"/>
              <a:ea typeface="Roboto"/>
              <a:cs typeface="Roboto"/>
              <a:sym typeface="Roboto"/>
            </a:endParaRPr>
          </a:p>
          <a:p>
            <a:pPr indent="-317500" lvl="0" marL="457200" rtl="0" algn="l">
              <a:spcBef>
                <a:spcPts val="0"/>
              </a:spcBef>
              <a:spcAft>
                <a:spcPts val="0"/>
              </a:spcAft>
              <a:buClr>
                <a:schemeClr val="lt2"/>
              </a:buClr>
              <a:buSzPts val="1400"/>
              <a:buFont typeface="Roboto"/>
              <a:buChar char="●"/>
            </a:pPr>
            <a:r>
              <a:rPr lang="en">
                <a:solidFill>
                  <a:schemeClr val="lt2"/>
                </a:solidFill>
                <a:latin typeface="Roboto"/>
                <a:ea typeface="Roboto"/>
                <a:cs typeface="Roboto"/>
                <a:sym typeface="Roboto"/>
              </a:rPr>
              <a:t>Precio de la casa (en miles de dólares):</a:t>
            </a:r>
            <a:endParaRPr>
              <a:solidFill>
                <a:schemeClr val="lt2"/>
              </a:solidFill>
              <a:latin typeface="Roboto"/>
              <a:ea typeface="Roboto"/>
              <a:cs typeface="Roboto"/>
              <a:sym typeface="Roboto"/>
            </a:endParaRPr>
          </a:p>
          <a:p>
            <a:pPr indent="-317500" lvl="1" marL="914400" rtl="0" algn="l">
              <a:spcBef>
                <a:spcPts val="0"/>
              </a:spcBef>
              <a:spcAft>
                <a:spcPts val="0"/>
              </a:spcAft>
              <a:buClr>
                <a:schemeClr val="lt2"/>
              </a:buClr>
              <a:buSzPts val="1400"/>
              <a:buFont typeface="Roboto"/>
              <a:buChar char="●"/>
            </a:pPr>
            <a:r>
              <a:rPr lang="en">
                <a:solidFill>
                  <a:schemeClr val="lt2"/>
                </a:solidFill>
                <a:latin typeface="Roboto"/>
                <a:ea typeface="Roboto"/>
                <a:cs typeface="Roboto"/>
                <a:sym typeface="Roboto"/>
              </a:rPr>
              <a:t>Casa 1: $100k</a:t>
            </a:r>
            <a:endParaRPr>
              <a:solidFill>
                <a:schemeClr val="lt2"/>
              </a:solidFill>
              <a:latin typeface="Roboto"/>
              <a:ea typeface="Roboto"/>
              <a:cs typeface="Roboto"/>
              <a:sym typeface="Roboto"/>
            </a:endParaRPr>
          </a:p>
          <a:p>
            <a:pPr indent="-317500" lvl="1" marL="914400" rtl="0" algn="l">
              <a:spcBef>
                <a:spcPts val="0"/>
              </a:spcBef>
              <a:spcAft>
                <a:spcPts val="0"/>
              </a:spcAft>
              <a:buClr>
                <a:schemeClr val="lt2"/>
              </a:buClr>
              <a:buSzPts val="1400"/>
              <a:buFont typeface="Roboto"/>
              <a:buChar char="●"/>
            </a:pPr>
            <a:r>
              <a:rPr lang="en">
                <a:solidFill>
                  <a:schemeClr val="lt2"/>
                </a:solidFill>
                <a:latin typeface="Roboto"/>
                <a:ea typeface="Roboto"/>
                <a:cs typeface="Roboto"/>
                <a:sym typeface="Roboto"/>
              </a:rPr>
              <a:t>Casa 2: $200k</a:t>
            </a:r>
            <a:endParaRPr>
              <a:solidFill>
                <a:schemeClr val="lt2"/>
              </a:solidFill>
              <a:latin typeface="Roboto"/>
              <a:ea typeface="Roboto"/>
              <a:cs typeface="Roboto"/>
              <a:sym typeface="Roboto"/>
            </a:endParaRPr>
          </a:p>
          <a:p>
            <a:pPr indent="-317500" lvl="1" marL="914400" rtl="0" algn="l">
              <a:spcBef>
                <a:spcPts val="0"/>
              </a:spcBef>
              <a:spcAft>
                <a:spcPts val="0"/>
              </a:spcAft>
              <a:buClr>
                <a:schemeClr val="lt2"/>
              </a:buClr>
              <a:buSzPts val="1400"/>
              <a:buFont typeface="Roboto"/>
              <a:buChar char="●"/>
            </a:pPr>
            <a:r>
              <a:rPr lang="en">
                <a:solidFill>
                  <a:schemeClr val="lt2"/>
                </a:solidFill>
                <a:latin typeface="Roboto"/>
                <a:ea typeface="Roboto"/>
                <a:cs typeface="Roboto"/>
                <a:sym typeface="Roboto"/>
              </a:rPr>
              <a:t>Casa 3: $300k</a:t>
            </a:r>
            <a:endParaRPr sz="1200">
              <a:solidFill>
                <a:schemeClr val="lt2"/>
              </a:solidFill>
              <a:highlight>
                <a:srgbClr val="FFFFFF"/>
              </a:highlight>
              <a:latin typeface="Roboto"/>
              <a:ea typeface="Roboto"/>
              <a:cs typeface="Roboto"/>
              <a:sym typeface="Roboto"/>
            </a:endParaRPr>
          </a:p>
        </p:txBody>
      </p:sp>
      <p:sp>
        <p:nvSpPr>
          <p:cNvPr id="208" name="Google Shape;208;g2c1446d58c8_3_82"/>
          <p:cNvSpPr txBox="1"/>
          <p:nvPr/>
        </p:nvSpPr>
        <p:spPr>
          <a:xfrm>
            <a:off x="4359300" y="1995125"/>
            <a:ext cx="4119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Roboto"/>
                <a:ea typeface="Roboto"/>
                <a:cs typeface="Roboto"/>
                <a:sym typeface="Roboto"/>
              </a:rPr>
              <a:t>Supongamos que hemos entrenado un modelo de regresión lineal y hemos obtenido los siguientes parámetros:</a:t>
            </a:r>
            <a:endParaRPr>
              <a:solidFill>
                <a:schemeClr val="lt2"/>
              </a:solidFill>
              <a:latin typeface="Roboto"/>
              <a:ea typeface="Roboto"/>
              <a:cs typeface="Roboto"/>
              <a:sym typeface="Roboto"/>
            </a:endParaRPr>
          </a:p>
        </p:txBody>
      </p:sp>
      <p:pic>
        <p:nvPicPr>
          <p:cNvPr id="209" name="Google Shape;209;g2c1446d58c8_3_82"/>
          <p:cNvPicPr preferRelativeResize="0"/>
          <p:nvPr/>
        </p:nvPicPr>
        <p:blipFill>
          <a:blip r:embed="rId3">
            <a:alphaModFix/>
          </a:blip>
          <a:stretch>
            <a:fillRect/>
          </a:stretch>
        </p:blipFill>
        <p:spPr>
          <a:xfrm>
            <a:off x="4389250" y="2978825"/>
            <a:ext cx="4119300" cy="771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2c1446d58c8_3_9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Regresión Lineal</a:t>
            </a:r>
            <a:endParaRPr/>
          </a:p>
        </p:txBody>
      </p:sp>
      <p:pic>
        <p:nvPicPr>
          <p:cNvPr id="215" name="Google Shape;215;g2c1446d58c8_3_97"/>
          <p:cNvPicPr preferRelativeResize="0"/>
          <p:nvPr/>
        </p:nvPicPr>
        <p:blipFill>
          <a:blip r:embed="rId3">
            <a:alphaModFix/>
          </a:blip>
          <a:stretch>
            <a:fillRect/>
          </a:stretch>
        </p:blipFill>
        <p:spPr>
          <a:xfrm>
            <a:off x="198525" y="1748625"/>
            <a:ext cx="5618484" cy="1125100"/>
          </a:xfrm>
          <a:prstGeom prst="rect">
            <a:avLst/>
          </a:prstGeom>
          <a:noFill/>
          <a:ln>
            <a:noFill/>
          </a:ln>
        </p:spPr>
      </p:pic>
      <p:pic>
        <p:nvPicPr>
          <p:cNvPr id="216" name="Google Shape;216;g2c1446d58c8_3_97"/>
          <p:cNvPicPr preferRelativeResize="0"/>
          <p:nvPr/>
        </p:nvPicPr>
        <p:blipFill>
          <a:blip r:embed="rId4">
            <a:alphaModFix/>
          </a:blip>
          <a:stretch>
            <a:fillRect/>
          </a:stretch>
        </p:blipFill>
        <p:spPr>
          <a:xfrm>
            <a:off x="188113" y="2873725"/>
            <a:ext cx="5639306" cy="1125100"/>
          </a:xfrm>
          <a:prstGeom prst="rect">
            <a:avLst/>
          </a:prstGeom>
          <a:noFill/>
          <a:ln>
            <a:noFill/>
          </a:ln>
        </p:spPr>
      </p:pic>
      <p:pic>
        <p:nvPicPr>
          <p:cNvPr id="217" name="Google Shape;217;g2c1446d58c8_3_97"/>
          <p:cNvPicPr preferRelativeResize="0"/>
          <p:nvPr/>
        </p:nvPicPr>
        <p:blipFill>
          <a:blip r:embed="rId5">
            <a:alphaModFix/>
          </a:blip>
          <a:stretch>
            <a:fillRect/>
          </a:stretch>
        </p:blipFill>
        <p:spPr>
          <a:xfrm>
            <a:off x="188134" y="3998822"/>
            <a:ext cx="5639301" cy="1017150"/>
          </a:xfrm>
          <a:prstGeom prst="rect">
            <a:avLst/>
          </a:prstGeom>
          <a:noFill/>
          <a:ln>
            <a:noFill/>
          </a:ln>
        </p:spPr>
      </p:pic>
      <p:sp>
        <p:nvSpPr>
          <p:cNvPr id="218" name="Google Shape;218;g2c1446d58c8_3_97"/>
          <p:cNvSpPr txBox="1"/>
          <p:nvPr/>
        </p:nvSpPr>
        <p:spPr>
          <a:xfrm>
            <a:off x="6005600" y="1748625"/>
            <a:ext cx="3000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Roboto"/>
                <a:ea typeface="Roboto"/>
                <a:cs typeface="Roboto"/>
                <a:sym typeface="Roboto"/>
              </a:rPr>
              <a:t>Ahora, sumamos todas estas diferencias al cuadrado y las dividimos por el número total de instancias en el conjunto de entrenamiento para obtener el MSE:</a:t>
            </a:r>
            <a:endParaRPr>
              <a:solidFill>
                <a:schemeClr val="lt2"/>
              </a:solidFill>
              <a:latin typeface="Roboto"/>
              <a:ea typeface="Roboto"/>
              <a:cs typeface="Roboto"/>
              <a:sym typeface="Roboto"/>
            </a:endParaRPr>
          </a:p>
        </p:txBody>
      </p:sp>
      <p:pic>
        <p:nvPicPr>
          <p:cNvPr id="219" name="Google Shape;219;g2c1446d58c8_3_97"/>
          <p:cNvPicPr preferRelativeResize="0"/>
          <p:nvPr/>
        </p:nvPicPr>
        <p:blipFill>
          <a:blip r:embed="rId6">
            <a:alphaModFix/>
          </a:blip>
          <a:stretch>
            <a:fillRect/>
          </a:stretch>
        </p:blipFill>
        <p:spPr>
          <a:xfrm>
            <a:off x="6137775" y="3219328"/>
            <a:ext cx="1767000" cy="544875"/>
          </a:xfrm>
          <a:prstGeom prst="rect">
            <a:avLst/>
          </a:prstGeom>
          <a:noFill/>
          <a:ln>
            <a:noFill/>
          </a:ln>
        </p:spPr>
      </p:pic>
      <p:pic>
        <p:nvPicPr>
          <p:cNvPr id="220" name="Google Shape;220;g2c1446d58c8_3_97"/>
          <p:cNvPicPr preferRelativeResize="0"/>
          <p:nvPr/>
        </p:nvPicPr>
        <p:blipFill>
          <a:blip r:embed="rId7">
            <a:alphaModFix/>
          </a:blip>
          <a:stretch>
            <a:fillRect/>
          </a:stretch>
        </p:blipFill>
        <p:spPr>
          <a:xfrm>
            <a:off x="6656750" y="3810363"/>
            <a:ext cx="573401" cy="433925"/>
          </a:xfrm>
          <a:prstGeom prst="rect">
            <a:avLst/>
          </a:prstGeom>
          <a:noFill/>
          <a:ln>
            <a:noFill/>
          </a:ln>
        </p:spPr>
      </p:pic>
      <p:pic>
        <p:nvPicPr>
          <p:cNvPr id="221" name="Google Shape;221;g2c1446d58c8_3_97"/>
          <p:cNvPicPr preferRelativeResize="0"/>
          <p:nvPr/>
        </p:nvPicPr>
        <p:blipFill>
          <a:blip r:embed="rId8">
            <a:alphaModFix/>
          </a:blip>
          <a:stretch>
            <a:fillRect/>
          </a:stretch>
        </p:blipFill>
        <p:spPr>
          <a:xfrm>
            <a:off x="6656750" y="4361775"/>
            <a:ext cx="2260175" cy="370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2c1446d58c8_3_1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Regresión Lineal</a:t>
            </a:r>
            <a:endParaRPr/>
          </a:p>
        </p:txBody>
      </p:sp>
      <p:sp>
        <p:nvSpPr>
          <p:cNvPr id="227" name="Google Shape;227;g2c1446d58c8_3_115"/>
          <p:cNvSpPr txBox="1"/>
          <p:nvPr/>
        </p:nvSpPr>
        <p:spPr>
          <a:xfrm>
            <a:off x="149275" y="2024225"/>
            <a:ext cx="2486400" cy="27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2"/>
                </a:solidFill>
                <a:latin typeface="Roboto"/>
                <a:ea typeface="Roboto"/>
                <a:cs typeface="Roboto"/>
                <a:sym typeface="Roboto"/>
              </a:rPr>
              <a:t>Ecuación Normal</a:t>
            </a:r>
            <a:endParaRPr b="1" sz="1800">
              <a:solidFill>
                <a:schemeClr val="lt2"/>
              </a:solidFill>
              <a:latin typeface="Roboto"/>
              <a:ea typeface="Roboto"/>
              <a:cs typeface="Roboto"/>
              <a:sym typeface="Roboto"/>
            </a:endParaRPr>
          </a:p>
          <a:p>
            <a:pPr indent="0" lvl="0" marL="0" rtl="0" algn="just">
              <a:lnSpc>
                <a:spcPct val="115000"/>
              </a:lnSpc>
              <a:spcBef>
                <a:spcPts val="1200"/>
              </a:spcBef>
              <a:spcAft>
                <a:spcPts val="1200"/>
              </a:spcAft>
              <a:buNone/>
            </a:pPr>
            <a:r>
              <a:rPr lang="en">
                <a:solidFill>
                  <a:schemeClr val="lt2"/>
                </a:solidFill>
                <a:latin typeface="Roboto"/>
                <a:ea typeface="Roboto"/>
                <a:cs typeface="Roboto"/>
                <a:sym typeface="Roboto"/>
              </a:rPr>
              <a:t>Para encontrar el valor de θ que minimiza el MSE, existe una solución de forma cerrada; en otras palabras, una ecuación matemática que da el resultado directamente. Esto se llama ecuación normal</a:t>
            </a:r>
            <a:endParaRPr>
              <a:solidFill>
                <a:schemeClr val="lt2"/>
              </a:solidFill>
              <a:latin typeface="Roboto"/>
              <a:ea typeface="Roboto"/>
              <a:cs typeface="Roboto"/>
              <a:sym typeface="Roboto"/>
            </a:endParaRPr>
          </a:p>
        </p:txBody>
      </p:sp>
      <p:pic>
        <p:nvPicPr>
          <p:cNvPr id="228" name="Google Shape;228;g2c1446d58c8_3_115"/>
          <p:cNvPicPr preferRelativeResize="0"/>
          <p:nvPr/>
        </p:nvPicPr>
        <p:blipFill>
          <a:blip r:embed="rId3">
            <a:alphaModFix/>
          </a:blip>
          <a:stretch>
            <a:fillRect/>
          </a:stretch>
        </p:blipFill>
        <p:spPr>
          <a:xfrm>
            <a:off x="3848400" y="2024225"/>
            <a:ext cx="2381250" cy="542925"/>
          </a:xfrm>
          <a:prstGeom prst="rect">
            <a:avLst/>
          </a:prstGeom>
          <a:noFill/>
          <a:ln>
            <a:noFill/>
          </a:ln>
        </p:spPr>
      </p:pic>
      <p:sp>
        <p:nvSpPr>
          <p:cNvPr id="229" name="Google Shape;229;g2c1446d58c8_3_115"/>
          <p:cNvSpPr txBox="1"/>
          <p:nvPr/>
        </p:nvSpPr>
        <p:spPr>
          <a:xfrm>
            <a:off x="2881725" y="2643350"/>
            <a:ext cx="5089500" cy="1076400"/>
          </a:xfrm>
          <a:prstGeom prst="rect">
            <a:avLst/>
          </a:prstGeom>
          <a:noFill/>
          <a:ln>
            <a:noFill/>
          </a:ln>
        </p:spPr>
        <p:txBody>
          <a:bodyPr anchorCtr="0" anchor="t" bIns="91425" lIns="91425" spcFirstLastPara="1" rIns="91425" wrap="square" tIns="91425">
            <a:noAutofit/>
          </a:bodyPr>
          <a:lstStyle/>
          <a:p>
            <a:pPr indent="-317500" lvl="0" marL="457200" rtl="0" algn="just">
              <a:lnSpc>
                <a:spcPct val="115000"/>
              </a:lnSpc>
              <a:spcBef>
                <a:spcPts val="1200"/>
              </a:spcBef>
              <a:spcAft>
                <a:spcPts val="0"/>
              </a:spcAft>
              <a:buClr>
                <a:schemeClr val="lt2"/>
              </a:buClr>
              <a:buSzPts val="1400"/>
              <a:buFont typeface="Roboto"/>
              <a:buChar char="●"/>
            </a:pPr>
            <a:r>
              <a:rPr lang="en">
                <a:solidFill>
                  <a:schemeClr val="lt2"/>
                </a:solidFill>
                <a:latin typeface="Roboto"/>
                <a:ea typeface="Roboto"/>
                <a:cs typeface="Roboto"/>
                <a:sym typeface="Roboto"/>
              </a:rPr>
              <a:t>      es el valor de θ que minimiza la función de costos.</a:t>
            </a:r>
            <a:endParaRPr>
              <a:solidFill>
                <a:schemeClr val="lt2"/>
              </a:solidFill>
              <a:latin typeface="Roboto"/>
              <a:ea typeface="Roboto"/>
              <a:cs typeface="Roboto"/>
              <a:sym typeface="Roboto"/>
            </a:endParaRPr>
          </a:p>
          <a:p>
            <a:pPr indent="-317500" lvl="0" marL="457200" rtl="0" algn="just">
              <a:lnSpc>
                <a:spcPct val="115000"/>
              </a:lnSpc>
              <a:spcBef>
                <a:spcPts val="0"/>
              </a:spcBef>
              <a:spcAft>
                <a:spcPts val="0"/>
              </a:spcAft>
              <a:buClr>
                <a:schemeClr val="lt2"/>
              </a:buClr>
              <a:buSzPts val="1400"/>
              <a:buFont typeface="Roboto"/>
              <a:buChar char="●"/>
            </a:pPr>
            <a:r>
              <a:rPr lang="en">
                <a:solidFill>
                  <a:schemeClr val="lt2"/>
                </a:solidFill>
                <a:latin typeface="Roboto"/>
                <a:ea typeface="Roboto"/>
                <a:cs typeface="Roboto"/>
                <a:sym typeface="Roboto"/>
              </a:rPr>
              <a:t>y es el vector de valores objetivo que contiene </a:t>
            </a:r>
            <a:endParaRPr>
              <a:solidFill>
                <a:schemeClr val="lt2"/>
              </a:solidFill>
              <a:latin typeface="Roboto"/>
              <a:ea typeface="Roboto"/>
              <a:cs typeface="Roboto"/>
              <a:sym typeface="Roboto"/>
            </a:endParaRPr>
          </a:p>
        </p:txBody>
      </p:sp>
      <p:pic>
        <p:nvPicPr>
          <p:cNvPr id="230" name="Google Shape;230;g2c1446d58c8_3_115"/>
          <p:cNvPicPr preferRelativeResize="0"/>
          <p:nvPr/>
        </p:nvPicPr>
        <p:blipFill>
          <a:blip r:embed="rId4">
            <a:alphaModFix/>
          </a:blip>
          <a:stretch>
            <a:fillRect/>
          </a:stretch>
        </p:blipFill>
        <p:spPr>
          <a:xfrm>
            <a:off x="3287200" y="2647950"/>
            <a:ext cx="276225" cy="361950"/>
          </a:xfrm>
          <a:prstGeom prst="rect">
            <a:avLst/>
          </a:prstGeom>
          <a:noFill/>
          <a:ln>
            <a:noFill/>
          </a:ln>
        </p:spPr>
      </p:pic>
      <p:pic>
        <p:nvPicPr>
          <p:cNvPr id="231" name="Google Shape;231;g2c1446d58c8_3_115"/>
          <p:cNvPicPr preferRelativeResize="0"/>
          <p:nvPr/>
        </p:nvPicPr>
        <p:blipFill>
          <a:blip r:embed="rId5">
            <a:alphaModFix/>
          </a:blip>
          <a:stretch>
            <a:fillRect/>
          </a:stretch>
        </p:blipFill>
        <p:spPr>
          <a:xfrm>
            <a:off x="3409950" y="3281600"/>
            <a:ext cx="1162050" cy="438150"/>
          </a:xfrm>
          <a:prstGeom prst="rect">
            <a:avLst/>
          </a:prstGeom>
          <a:noFill/>
          <a:ln>
            <a:noFill/>
          </a:ln>
        </p:spPr>
      </p:pic>
      <p:sp>
        <p:nvSpPr>
          <p:cNvPr id="232" name="Google Shape;232;g2c1446d58c8_3_115"/>
          <p:cNvSpPr txBox="1"/>
          <p:nvPr/>
        </p:nvSpPr>
        <p:spPr>
          <a:xfrm>
            <a:off x="3409950" y="3719750"/>
            <a:ext cx="5391600" cy="12207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chemeClr val="lt2"/>
                </a:solidFill>
                <a:latin typeface="Roboto"/>
                <a:ea typeface="Roboto"/>
                <a:cs typeface="Roboto"/>
                <a:sym typeface="Roboto"/>
              </a:rPr>
              <a:t>NOTA. </a:t>
            </a:r>
            <a:r>
              <a:rPr b="1" lang="en">
                <a:solidFill>
                  <a:schemeClr val="lt2"/>
                </a:solidFill>
                <a:latin typeface="Roboto"/>
                <a:ea typeface="Roboto"/>
                <a:cs typeface="Roboto"/>
                <a:sym typeface="Roboto"/>
              </a:rPr>
              <a:t>La Normal Equation</a:t>
            </a:r>
            <a:r>
              <a:rPr lang="en">
                <a:solidFill>
                  <a:schemeClr val="lt2"/>
                </a:solidFill>
                <a:latin typeface="Roboto"/>
                <a:ea typeface="Roboto"/>
                <a:cs typeface="Roboto"/>
                <a:sym typeface="Roboto"/>
              </a:rPr>
              <a:t> proporciona una forma directa de encontrar los parámetros óptimos de un modelo de regresión lineal, pero puede no ser la mejor opción en todos los casos, especialmente para conjuntos de datos grandes o problemas con alta dimensionalidad.</a:t>
            </a:r>
            <a:endParaRPr sz="1800">
              <a:solidFill>
                <a:schemeClr val="lt2"/>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2c1446d58c8_3_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Complejidad computacional</a:t>
            </a:r>
            <a:endParaRPr/>
          </a:p>
        </p:txBody>
      </p:sp>
      <p:sp>
        <p:nvSpPr>
          <p:cNvPr id="238" name="Google Shape;238;g2c1446d58c8_3_0"/>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La </a:t>
            </a:r>
            <a:r>
              <a:rPr b="1" lang="en" u="sng"/>
              <a:t>Complejidad computacional</a:t>
            </a:r>
            <a:r>
              <a:rPr b="1" lang="en"/>
              <a:t> </a:t>
            </a:r>
            <a:r>
              <a:rPr lang="en"/>
              <a:t>cuantifica la cantidad de recursos computacionales (como el </a:t>
            </a:r>
            <a:r>
              <a:rPr lang="en" u="sng"/>
              <a:t>tiempo</a:t>
            </a:r>
            <a:r>
              <a:rPr lang="en"/>
              <a:t> y </a:t>
            </a:r>
            <a:r>
              <a:rPr lang="en" u="sng"/>
              <a:t>espacio</a:t>
            </a:r>
            <a:r>
              <a:rPr lang="en"/>
              <a:t> en memoria) que un algoritmo utiliza en función del tamaño de entrada (n). Es decir, se utiliza para analizar el rendimiento y comparar algoritmos, ayudando a entender su eficiencia y prever cómo se comportará cuando reciban conjuntos de datos más grandes.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Según Cortés 2004, “Es la parte de la teoría de la computación que estudia los recursos requeridos durante el cálculo para resolver un problema.”</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2c12c0454c2_1_1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Complejidad computacional</a:t>
            </a:r>
            <a:endParaRPr/>
          </a:p>
        </p:txBody>
      </p:sp>
      <p:sp>
        <p:nvSpPr>
          <p:cNvPr id="244" name="Google Shape;244;g2c12c0454c2_1_10"/>
          <p:cNvSpPr txBox="1"/>
          <p:nvPr>
            <p:ph idx="1" type="body"/>
          </p:nvPr>
        </p:nvSpPr>
        <p:spPr>
          <a:xfrm>
            <a:off x="411275" y="1973675"/>
            <a:ext cx="3217500" cy="2624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u="sng"/>
              <a:t>Capacidad computacional</a:t>
            </a:r>
            <a:r>
              <a:rPr b="1" lang="en"/>
              <a:t> </a:t>
            </a:r>
            <a:r>
              <a:rPr lang="en"/>
              <a:t>es la capacidad de una máquina para realizar operaciones.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Imagen: </a:t>
            </a:r>
            <a:r>
              <a:rPr lang="en"/>
              <a:t>Comparativa</a:t>
            </a:r>
            <a:r>
              <a:rPr lang="en"/>
              <a:t> de distintas u</a:t>
            </a:r>
            <a:r>
              <a:rPr lang="en"/>
              <a:t>nidades de procesamiento</a:t>
            </a:r>
            <a:endParaRPr/>
          </a:p>
          <a:p>
            <a:pPr indent="0" lvl="0" marL="0" rtl="0" algn="just">
              <a:spcBef>
                <a:spcPts val="0"/>
              </a:spcBef>
              <a:spcAft>
                <a:spcPts val="0"/>
              </a:spcAft>
              <a:buNone/>
            </a:pPr>
            <a:r>
              <a:rPr lang="en"/>
              <a:t>Fuente: Aldo Siu</a:t>
            </a:r>
            <a:endParaRPr/>
          </a:p>
        </p:txBody>
      </p:sp>
      <p:pic>
        <p:nvPicPr>
          <p:cNvPr id="245" name="Google Shape;245;g2c12c0454c2_1_10"/>
          <p:cNvPicPr preferRelativeResize="0"/>
          <p:nvPr/>
        </p:nvPicPr>
        <p:blipFill>
          <a:blip r:embed="rId3">
            <a:alphaModFix/>
          </a:blip>
          <a:stretch>
            <a:fillRect/>
          </a:stretch>
        </p:blipFill>
        <p:spPr>
          <a:xfrm>
            <a:off x="3628775" y="1818300"/>
            <a:ext cx="5229700" cy="32022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2c126ec02d7_0_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Complejidad computacional</a:t>
            </a:r>
            <a:endParaRPr/>
          </a:p>
        </p:txBody>
      </p:sp>
      <p:sp>
        <p:nvSpPr>
          <p:cNvPr id="251" name="Google Shape;251;g2c126ec02d7_0_0"/>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Notación Asintótica:</a:t>
            </a:r>
            <a:endParaRPr b="1" u="sng"/>
          </a:p>
          <a:p>
            <a:pPr indent="0" lvl="0" marL="0" rtl="0" algn="l">
              <a:spcBef>
                <a:spcPts val="0"/>
              </a:spcBef>
              <a:spcAft>
                <a:spcPts val="0"/>
              </a:spcAft>
              <a:buNone/>
            </a:pPr>
            <a:r>
              <a:rPr lang="en"/>
              <a:t>- Es una forma de describir el comportamiento de una función a medida que su variable de entrada crece hacia el infinito. </a:t>
            </a:r>
            <a:endParaRPr/>
          </a:p>
          <a:p>
            <a:pPr indent="0" lvl="0" marL="0" rtl="0" algn="l">
              <a:spcBef>
                <a:spcPts val="0"/>
              </a:spcBef>
              <a:spcAft>
                <a:spcPts val="0"/>
              </a:spcAft>
              <a:buNone/>
            </a:pPr>
            <a:r>
              <a:rPr lang="en"/>
              <a:t>- Permite</a:t>
            </a:r>
            <a:r>
              <a:rPr lang="en"/>
              <a:t> simplificar las funciones que representan la </a:t>
            </a:r>
            <a:r>
              <a:rPr lang="en"/>
              <a:t>tasa</a:t>
            </a:r>
            <a:r>
              <a:rPr lang="en"/>
              <a:t> de crecimiento de un algoritmo, hacia arriba o abajo.</a:t>
            </a:r>
            <a:endParaRPr/>
          </a:p>
          <a:p>
            <a:pPr indent="0" lvl="0" marL="0" rtl="0" algn="l">
              <a:spcBef>
                <a:spcPts val="0"/>
              </a:spcBef>
              <a:spcAft>
                <a:spcPts val="0"/>
              </a:spcAft>
              <a:buNone/>
            </a:pPr>
            <a:r>
              <a:rPr lang="en"/>
              <a:t>- Hay notaciones </a:t>
            </a:r>
            <a:r>
              <a:rPr lang="en"/>
              <a:t>específicas </a:t>
            </a:r>
            <a:r>
              <a:rPr lang="en"/>
              <a:t>para límites superiores, Inferiores y ambas.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2c12c0454c2_1_4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Complejidad computacional</a:t>
            </a:r>
            <a:endParaRPr/>
          </a:p>
        </p:txBody>
      </p:sp>
      <p:sp>
        <p:nvSpPr>
          <p:cNvPr id="257" name="Google Shape;257;g2c12c0454c2_1_42"/>
          <p:cNvSpPr txBox="1"/>
          <p:nvPr>
            <p:ph idx="1" type="body"/>
          </p:nvPr>
        </p:nvSpPr>
        <p:spPr>
          <a:xfrm>
            <a:off x="471900" y="1851650"/>
            <a:ext cx="8222100" cy="65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Tipos de Notaciones </a:t>
            </a:r>
            <a:r>
              <a:rPr b="1" lang="en" u="sng"/>
              <a:t>Asintótica:</a:t>
            </a:r>
            <a:endParaRPr b="1" u="sng"/>
          </a:p>
          <a:p>
            <a:pPr indent="0" lvl="0" marL="0" rtl="0" algn="l">
              <a:spcBef>
                <a:spcPts val="0"/>
              </a:spcBef>
              <a:spcAft>
                <a:spcPts val="0"/>
              </a:spcAft>
              <a:buNone/>
            </a:pPr>
            <a:r>
              <a:t/>
            </a:r>
            <a:endParaRPr/>
          </a:p>
        </p:txBody>
      </p:sp>
      <p:pic>
        <p:nvPicPr>
          <p:cNvPr id="258" name="Google Shape;258;g2c12c0454c2_1_42"/>
          <p:cNvPicPr preferRelativeResize="0"/>
          <p:nvPr/>
        </p:nvPicPr>
        <p:blipFill>
          <a:blip r:embed="rId3">
            <a:alphaModFix/>
          </a:blip>
          <a:stretch>
            <a:fillRect/>
          </a:stretch>
        </p:blipFill>
        <p:spPr>
          <a:xfrm>
            <a:off x="810550" y="2331213"/>
            <a:ext cx="1885950" cy="1885950"/>
          </a:xfrm>
          <a:prstGeom prst="rect">
            <a:avLst/>
          </a:prstGeom>
          <a:noFill/>
          <a:ln>
            <a:noFill/>
          </a:ln>
        </p:spPr>
      </p:pic>
      <p:pic>
        <p:nvPicPr>
          <p:cNvPr id="259" name="Google Shape;259;g2c12c0454c2_1_42"/>
          <p:cNvPicPr preferRelativeResize="0"/>
          <p:nvPr/>
        </p:nvPicPr>
        <p:blipFill>
          <a:blip r:embed="rId4">
            <a:alphaModFix/>
          </a:blip>
          <a:stretch>
            <a:fillRect/>
          </a:stretch>
        </p:blipFill>
        <p:spPr>
          <a:xfrm>
            <a:off x="3325650" y="2250238"/>
            <a:ext cx="2057400" cy="2047875"/>
          </a:xfrm>
          <a:prstGeom prst="rect">
            <a:avLst/>
          </a:prstGeom>
          <a:noFill/>
          <a:ln>
            <a:noFill/>
          </a:ln>
        </p:spPr>
      </p:pic>
      <p:pic>
        <p:nvPicPr>
          <p:cNvPr id="260" name="Google Shape;260;g2c12c0454c2_1_42"/>
          <p:cNvPicPr preferRelativeResize="0"/>
          <p:nvPr/>
        </p:nvPicPr>
        <p:blipFill>
          <a:blip r:embed="rId5">
            <a:alphaModFix/>
          </a:blip>
          <a:stretch>
            <a:fillRect/>
          </a:stretch>
        </p:blipFill>
        <p:spPr>
          <a:xfrm>
            <a:off x="6240800" y="2312175"/>
            <a:ext cx="1924050" cy="1924050"/>
          </a:xfrm>
          <a:prstGeom prst="rect">
            <a:avLst/>
          </a:prstGeom>
          <a:noFill/>
          <a:ln>
            <a:noFill/>
          </a:ln>
        </p:spPr>
      </p:pic>
      <p:sp>
        <p:nvSpPr>
          <p:cNvPr id="261" name="Google Shape;261;g2c12c0454c2_1_42"/>
          <p:cNvSpPr txBox="1"/>
          <p:nvPr/>
        </p:nvSpPr>
        <p:spPr>
          <a:xfrm>
            <a:off x="831475" y="4298125"/>
            <a:ext cx="1844100" cy="71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Roboto"/>
                <a:ea typeface="Roboto"/>
                <a:cs typeface="Roboto"/>
                <a:sym typeface="Roboto"/>
              </a:rPr>
              <a:t>Big O, para la cota superior</a:t>
            </a:r>
            <a:endParaRPr sz="1800">
              <a:solidFill>
                <a:schemeClr val="lt2"/>
              </a:solidFill>
              <a:latin typeface="Roboto"/>
              <a:ea typeface="Roboto"/>
              <a:cs typeface="Roboto"/>
              <a:sym typeface="Roboto"/>
            </a:endParaRPr>
          </a:p>
        </p:txBody>
      </p:sp>
      <p:sp>
        <p:nvSpPr>
          <p:cNvPr id="262" name="Google Shape;262;g2c12c0454c2_1_42"/>
          <p:cNvSpPr txBox="1"/>
          <p:nvPr/>
        </p:nvSpPr>
        <p:spPr>
          <a:xfrm>
            <a:off x="3421350" y="4298125"/>
            <a:ext cx="1844100" cy="71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Roboto"/>
                <a:ea typeface="Roboto"/>
                <a:cs typeface="Roboto"/>
                <a:sym typeface="Roboto"/>
              </a:rPr>
              <a:t>Big </a:t>
            </a:r>
            <a:r>
              <a:rPr lang="en" sz="1800">
                <a:solidFill>
                  <a:schemeClr val="lt2"/>
                </a:solidFill>
                <a:latin typeface="Roboto"/>
                <a:ea typeface="Roboto"/>
                <a:cs typeface="Roboto"/>
                <a:sym typeface="Roboto"/>
              </a:rPr>
              <a:t>Ω</a:t>
            </a:r>
            <a:r>
              <a:rPr lang="en" sz="1800">
                <a:solidFill>
                  <a:schemeClr val="lt2"/>
                </a:solidFill>
                <a:latin typeface="Roboto"/>
                <a:ea typeface="Roboto"/>
                <a:cs typeface="Roboto"/>
                <a:sym typeface="Roboto"/>
              </a:rPr>
              <a:t>, para la cota inferior</a:t>
            </a:r>
            <a:endParaRPr sz="1800">
              <a:solidFill>
                <a:schemeClr val="lt2"/>
              </a:solidFill>
              <a:latin typeface="Roboto"/>
              <a:ea typeface="Roboto"/>
              <a:cs typeface="Roboto"/>
              <a:sym typeface="Roboto"/>
            </a:endParaRPr>
          </a:p>
        </p:txBody>
      </p:sp>
      <p:sp>
        <p:nvSpPr>
          <p:cNvPr id="263" name="Google Shape;263;g2c12c0454c2_1_42"/>
          <p:cNvSpPr txBox="1"/>
          <p:nvPr/>
        </p:nvSpPr>
        <p:spPr>
          <a:xfrm>
            <a:off x="5636525" y="4298125"/>
            <a:ext cx="3132600" cy="71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Roboto"/>
                <a:ea typeface="Roboto"/>
                <a:cs typeface="Roboto"/>
                <a:sym typeface="Roboto"/>
              </a:rPr>
              <a:t>Big </a:t>
            </a:r>
            <a:r>
              <a:rPr lang="en" sz="1800">
                <a:solidFill>
                  <a:schemeClr val="lt2"/>
                </a:solidFill>
                <a:latin typeface="Roboto"/>
                <a:ea typeface="Roboto"/>
                <a:cs typeface="Roboto"/>
                <a:sym typeface="Roboto"/>
              </a:rPr>
              <a:t>Θ</a:t>
            </a:r>
            <a:r>
              <a:rPr lang="en" sz="1800">
                <a:solidFill>
                  <a:schemeClr val="lt2"/>
                </a:solidFill>
                <a:latin typeface="Roboto"/>
                <a:ea typeface="Roboto"/>
                <a:cs typeface="Roboto"/>
                <a:sym typeface="Roboto"/>
              </a:rPr>
              <a:t>, para la cota superior e inferior del algoritmo</a:t>
            </a:r>
            <a:endParaRPr sz="1800">
              <a:solidFill>
                <a:schemeClr val="lt2"/>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g2bee7d7eb60_4_5"/>
          <p:cNvSpPr txBox="1"/>
          <p:nvPr>
            <p:ph type="title"/>
          </p:nvPr>
        </p:nvSpPr>
        <p:spPr>
          <a:xfrm>
            <a:off x="226075" y="316100"/>
            <a:ext cx="2808000" cy="461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Junior Candela</a:t>
            </a:r>
            <a:endParaRPr/>
          </a:p>
        </p:txBody>
      </p:sp>
      <p:sp>
        <p:nvSpPr>
          <p:cNvPr id="74" name="Google Shape;74;g2bee7d7eb60_4_5"/>
          <p:cNvSpPr txBox="1"/>
          <p:nvPr>
            <p:ph idx="1" type="body"/>
          </p:nvPr>
        </p:nvSpPr>
        <p:spPr>
          <a:xfrm>
            <a:off x="226075" y="3041850"/>
            <a:ext cx="2903400" cy="193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200"/>
              <a:buNone/>
            </a:pPr>
            <a:r>
              <a:rPr lang="en"/>
              <a:t>Sobre mi:</a:t>
            </a:r>
            <a:endParaRPr/>
          </a:p>
          <a:p>
            <a:pPr indent="0" lvl="0" marL="0" rtl="0" algn="l">
              <a:lnSpc>
                <a:spcPct val="115000"/>
              </a:lnSpc>
              <a:spcBef>
                <a:spcPts val="1600"/>
              </a:spcBef>
              <a:spcAft>
                <a:spcPts val="0"/>
              </a:spcAft>
              <a:buSzPts val="1200"/>
              <a:buNone/>
            </a:pPr>
            <a:r>
              <a:rPr lang="en"/>
              <a:t>Ingeniero de Sistemas en formación de la Universidad Nacional de Ingeniería.</a:t>
            </a:r>
            <a:endParaRPr/>
          </a:p>
          <a:p>
            <a:pPr indent="0" lvl="0" marL="0" rtl="0" algn="l">
              <a:lnSpc>
                <a:spcPct val="115000"/>
              </a:lnSpc>
              <a:spcBef>
                <a:spcPts val="1600"/>
              </a:spcBef>
              <a:spcAft>
                <a:spcPts val="0"/>
              </a:spcAft>
              <a:buSzPts val="1200"/>
              <a:buNone/>
            </a:pPr>
            <a:r>
              <a:rPr lang="en"/>
              <a:t>Practicante de Modelos y Analytics de Pricing</a:t>
            </a:r>
            <a:endParaRPr/>
          </a:p>
          <a:p>
            <a:pPr indent="0" lvl="0" marL="0" rtl="0" algn="l">
              <a:lnSpc>
                <a:spcPct val="115000"/>
              </a:lnSpc>
              <a:spcBef>
                <a:spcPts val="1600"/>
              </a:spcBef>
              <a:spcAft>
                <a:spcPts val="1600"/>
              </a:spcAft>
              <a:buSzPts val="1200"/>
              <a:buNone/>
            </a:pPr>
            <a:r>
              <a:t/>
            </a:r>
            <a:endParaRPr/>
          </a:p>
        </p:txBody>
      </p:sp>
      <p:sp>
        <p:nvSpPr>
          <p:cNvPr id="75" name="Google Shape;75;g2bee7d7eb60_4_5"/>
          <p:cNvSpPr txBox="1"/>
          <p:nvPr/>
        </p:nvSpPr>
        <p:spPr>
          <a:xfrm>
            <a:off x="4157100" y="974925"/>
            <a:ext cx="4622700" cy="4617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800"/>
              <a:buFont typeface="Arial"/>
              <a:buNone/>
            </a:pPr>
            <a:r>
              <a:rPr b="0" i="0" lang="en" sz="1800" u="sng" cap="none" strike="noStrike">
                <a:solidFill>
                  <a:schemeClr val="hlink"/>
                </a:solidFill>
                <a:latin typeface="Arial"/>
                <a:ea typeface="Arial"/>
                <a:cs typeface="Arial"/>
                <a:sym typeface="Arial"/>
                <a:hlinkClick r:id="rId3"/>
              </a:rPr>
              <a:t>https://www.linkedin.com/in/juniorcandela/</a:t>
            </a:r>
            <a:endParaRPr b="0" i="0" sz="1800" u="none" cap="none" strike="noStrike">
              <a:solidFill>
                <a:schemeClr val="dk2"/>
              </a:solidFill>
              <a:latin typeface="Arial"/>
              <a:ea typeface="Arial"/>
              <a:cs typeface="Arial"/>
              <a:sym typeface="Arial"/>
            </a:endParaRPr>
          </a:p>
        </p:txBody>
      </p:sp>
      <p:sp>
        <p:nvSpPr>
          <p:cNvPr id="76" name="Google Shape;76;g2bee7d7eb60_4_5"/>
          <p:cNvSpPr txBox="1"/>
          <p:nvPr/>
        </p:nvSpPr>
        <p:spPr>
          <a:xfrm>
            <a:off x="4215825" y="2781075"/>
            <a:ext cx="3734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200"/>
              </a:spcAft>
              <a:buClr>
                <a:srgbClr val="000000"/>
              </a:buClr>
              <a:buSzPts val="1800"/>
              <a:buFont typeface="Arial"/>
              <a:buNone/>
            </a:pPr>
            <a:r>
              <a:rPr b="0" i="0" lang="en" sz="1800" u="none" cap="none" strike="noStrike">
                <a:solidFill>
                  <a:srgbClr val="FF0000"/>
                </a:solidFill>
                <a:latin typeface="Arial"/>
                <a:ea typeface="Arial"/>
                <a:cs typeface="Arial"/>
                <a:sym typeface="Arial"/>
              </a:rPr>
              <a:t>juniorcandela98@gmail.com</a:t>
            </a:r>
            <a:endParaRPr b="0" i="0" sz="1800" u="none" cap="none" strike="noStrike">
              <a:solidFill>
                <a:srgbClr val="FF0000"/>
              </a:solidFill>
              <a:latin typeface="Arial"/>
              <a:ea typeface="Arial"/>
              <a:cs typeface="Arial"/>
              <a:sym typeface="Arial"/>
            </a:endParaRPr>
          </a:p>
        </p:txBody>
      </p:sp>
      <p:pic>
        <p:nvPicPr>
          <p:cNvPr id="77" name="Google Shape;77;g2bee7d7eb60_4_5"/>
          <p:cNvPicPr preferRelativeResize="0"/>
          <p:nvPr/>
        </p:nvPicPr>
        <p:blipFill rotWithShape="1">
          <a:blip r:embed="rId4">
            <a:alphaModFix/>
          </a:blip>
          <a:srcRect b="0" l="0" r="0" t="0"/>
          <a:stretch/>
        </p:blipFill>
        <p:spPr>
          <a:xfrm>
            <a:off x="4215832" y="88350"/>
            <a:ext cx="1840174" cy="1035101"/>
          </a:xfrm>
          <a:prstGeom prst="rect">
            <a:avLst/>
          </a:prstGeom>
          <a:noFill/>
          <a:ln>
            <a:noFill/>
          </a:ln>
        </p:spPr>
      </p:pic>
      <p:pic>
        <p:nvPicPr>
          <p:cNvPr id="78" name="Google Shape;78;g2bee7d7eb60_4_5"/>
          <p:cNvPicPr preferRelativeResize="0"/>
          <p:nvPr/>
        </p:nvPicPr>
        <p:blipFill rotWithShape="1">
          <a:blip r:embed="rId5">
            <a:alphaModFix/>
          </a:blip>
          <a:srcRect b="19524" l="0" r="0" t="20695"/>
          <a:stretch/>
        </p:blipFill>
        <p:spPr>
          <a:xfrm>
            <a:off x="4157100" y="1791450"/>
            <a:ext cx="2903350" cy="953400"/>
          </a:xfrm>
          <a:prstGeom prst="rect">
            <a:avLst/>
          </a:prstGeom>
          <a:noFill/>
          <a:ln>
            <a:noFill/>
          </a:ln>
        </p:spPr>
      </p:pic>
      <p:sp>
        <p:nvSpPr>
          <p:cNvPr id="79" name="Google Shape;79;g2bee7d7eb60_4_5"/>
          <p:cNvSpPr txBox="1"/>
          <p:nvPr/>
        </p:nvSpPr>
        <p:spPr>
          <a:xfrm>
            <a:off x="7203500" y="4513975"/>
            <a:ext cx="2033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200"/>
              </a:spcAft>
              <a:buClr>
                <a:srgbClr val="000000"/>
              </a:buClr>
              <a:buSzPts val="1800"/>
              <a:buFont typeface="Arial"/>
              <a:buNone/>
            </a:pPr>
            <a:r>
              <a:rPr b="0" i="0" lang="en" sz="1800" u="none" cap="none" strike="noStrike">
                <a:solidFill>
                  <a:srgbClr val="000000"/>
                </a:solidFill>
                <a:latin typeface="Arial"/>
                <a:ea typeface="Arial"/>
                <a:cs typeface="Arial"/>
                <a:sym typeface="Arial"/>
              </a:rPr>
              <a:t>+51 967 048 578</a:t>
            </a:r>
            <a:endParaRPr b="0" i="0" sz="1800" u="none" cap="none" strike="noStrike">
              <a:solidFill>
                <a:srgbClr val="000000"/>
              </a:solidFill>
              <a:latin typeface="Arial"/>
              <a:ea typeface="Arial"/>
              <a:cs typeface="Arial"/>
              <a:sym typeface="Arial"/>
            </a:endParaRPr>
          </a:p>
        </p:txBody>
      </p:sp>
      <p:pic>
        <p:nvPicPr>
          <p:cNvPr id="80" name="Google Shape;80;g2bee7d7eb60_4_5"/>
          <p:cNvPicPr preferRelativeResize="0"/>
          <p:nvPr/>
        </p:nvPicPr>
        <p:blipFill rotWithShape="1">
          <a:blip r:embed="rId6">
            <a:alphaModFix/>
          </a:blip>
          <a:srcRect b="23698" l="0" r="0" t="0"/>
          <a:stretch/>
        </p:blipFill>
        <p:spPr>
          <a:xfrm>
            <a:off x="663675" y="934075"/>
            <a:ext cx="1898793" cy="1933801"/>
          </a:xfrm>
          <a:prstGeom prst="rect">
            <a:avLst/>
          </a:prstGeom>
          <a:noFill/>
          <a:ln>
            <a:noFill/>
          </a:ln>
        </p:spPr>
      </p:pic>
      <p:pic>
        <p:nvPicPr>
          <p:cNvPr id="81" name="Google Shape;81;g2bee7d7eb60_4_5"/>
          <p:cNvPicPr preferRelativeResize="0"/>
          <p:nvPr/>
        </p:nvPicPr>
        <p:blipFill rotWithShape="1">
          <a:blip r:embed="rId7">
            <a:alphaModFix/>
          </a:blip>
          <a:srcRect b="0" l="0" r="0" t="0"/>
          <a:stretch/>
        </p:blipFill>
        <p:spPr>
          <a:xfrm>
            <a:off x="4309500" y="3279000"/>
            <a:ext cx="1271200" cy="1629743"/>
          </a:xfrm>
          <a:prstGeom prst="rect">
            <a:avLst/>
          </a:prstGeom>
          <a:noFill/>
          <a:ln>
            <a:noFill/>
          </a:ln>
        </p:spPr>
      </p:pic>
      <p:pic>
        <p:nvPicPr>
          <p:cNvPr id="82" name="Google Shape;82;g2bee7d7eb60_4_5"/>
          <p:cNvPicPr preferRelativeResize="0"/>
          <p:nvPr/>
        </p:nvPicPr>
        <p:blipFill>
          <a:blip r:embed="rId8">
            <a:alphaModFix/>
          </a:blip>
          <a:stretch>
            <a:fillRect/>
          </a:stretch>
        </p:blipFill>
        <p:spPr>
          <a:xfrm>
            <a:off x="7612650" y="3491200"/>
            <a:ext cx="1035100" cy="10351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g2c126ec02d7_0_1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Complejidad computacional</a:t>
            </a:r>
            <a:endParaRPr/>
          </a:p>
        </p:txBody>
      </p:sp>
      <p:sp>
        <p:nvSpPr>
          <p:cNvPr id="269" name="Google Shape;269;g2c126ec02d7_0_10"/>
          <p:cNvSpPr txBox="1"/>
          <p:nvPr>
            <p:ph idx="1" type="body"/>
          </p:nvPr>
        </p:nvSpPr>
        <p:spPr>
          <a:xfrm>
            <a:off x="471900" y="1919075"/>
            <a:ext cx="4467300" cy="2797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u="sng"/>
              <a:t>Notación Big O /</a:t>
            </a:r>
            <a:r>
              <a:rPr b="1" lang="en" u="sng"/>
              <a:t> </a:t>
            </a:r>
            <a:r>
              <a:rPr b="1" lang="en" u="sng"/>
              <a:t>cota superior asintótica</a:t>
            </a:r>
            <a:endParaRPr b="1" u="sng"/>
          </a:p>
          <a:p>
            <a:pPr indent="0" lvl="0" marL="0" rtl="0" algn="just">
              <a:spcBef>
                <a:spcPts val="0"/>
              </a:spcBef>
              <a:spcAft>
                <a:spcPts val="0"/>
              </a:spcAft>
              <a:buNone/>
            </a:pPr>
            <a:r>
              <a:t/>
            </a:r>
            <a:endParaRPr/>
          </a:p>
          <a:p>
            <a:pPr indent="0" lvl="0" marL="0" rtl="0" algn="just">
              <a:spcBef>
                <a:spcPts val="0"/>
              </a:spcBef>
              <a:spcAft>
                <a:spcPts val="0"/>
              </a:spcAft>
              <a:buNone/>
            </a:pPr>
            <a:r>
              <a:rPr lang="en"/>
              <a:t>- </a:t>
            </a:r>
            <a:r>
              <a:rPr lang="en"/>
              <a:t>D</a:t>
            </a:r>
            <a:r>
              <a:rPr lang="en"/>
              <a:t>escribe el límite superior asintótico.</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 ¿</a:t>
            </a:r>
            <a:r>
              <a:rPr lang="en"/>
              <a:t>Por qué</a:t>
            </a:r>
            <a:r>
              <a:rPr lang="en"/>
              <a:t> la elegimos? porque nos indica el </a:t>
            </a:r>
            <a:r>
              <a:rPr lang="en"/>
              <a:t>límite</a:t>
            </a:r>
            <a:r>
              <a:rPr lang="en"/>
              <a:t> máximo al que puede crecer una función, es decir, el comportamiento en el peor de los casos.</a:t>
            </a:r>
            <a:endParaRPr/>
          </a:p>
        </p:txBody>
      </p:sp>
      <p:pic>
        <p:nvPicPr>
          <p:cNvPr id="270" name="Google Shape;270;g2c126ec02d7_0_10"/>
          <p:cNvPicPr preferRelativeResize="0"/>
          <p:nvPr/>
        </p:nvPicPr>
        <p:blipFill>
          <a:blip r:embed="rId3">
            <a:alphaModFix/>
          </a:blip>
          <a:stretch>
            <a:fillRect/>
          </a:stretch>
        </p:blipFill>
        <p:spPr>
          <a:xfrm>
            <a:off x="5081125" y="2032187"/>
            <a:ext cx="3792426" cy="27974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2c1446d58c8_5_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Complejidad computacional</a:t>
            </a:r>
            <a:endParaRPr/>
          </a:p>
        </p:txBody>
      </p:sp>
      <p:pic>
        <p:nvPicPr>
          <p:cNvPr id="276" name="Google Shape;276;g2c1446d58c8_5_0"/>
          <p:cNvPicPr preferRelativeResize="0"/>
          <p:nvPr/>
        </p:nvPicPr>
        <p:blipFill>
          <a:blip r:embed="rId3">
            <a:alphaModFix/>
          </a:blip>
          <a:stretch>
            <a:fillRect/>
          </a:stretch>
        </p:blipFill>
        <p:spPr>
          <a:xfrm>
            <a:off x="343900" y="1721875"/>
            <a:ext cx="4693325" cy="3277774"/>
          </a:xfrm>
          <a:prstGeom prst="rect">
            <a:avLst/>
          </a:prstGeom>
          <a:noFill/>
          <a:ln>
            <a:noFill/>
          </a:ln>
        </p:spPr>
      </p:pic>
      <p:pic>
        <p:nvPicPr>
          <p:cNvPr id="277" name="Google Shape;277;g2c1446d58c8_5_0"/>
          <p:cNvPicPr preferRelativeResize="0"/>
          <p:nvPr/>
        </p:nvPicPr>
        <p:blipFill>
          <a:blip r:embed="rId4">
            <a:alphaModFix/>
          </a:blip>
          <a:stretch>
            <a:fillRect/>
          </a:stretch>
        </p:blipFill>
        <p:spPr>
          <a:xfrm>
            <a:off x="5297644" y="1721875"/>
            <a:ext cx="3396358" cy="3332275"/>
          </a:xfrm>
          <a:prstGeom prst="rect">
            <a:avLst/>
          </a:prstGeom>
          <a:noFill/>
          <a:ln>
            <a:noFill/>
          </a:ln>
        </p:spPr>
      </p:pic>
      <p:sp>
        <p:nvSpPr>
          <p:cNvPr id="278" name="Google Shape;278;g2c1446d58c8_5_0"/>
          <p:cNvSpPr/>
          <p:nvPr/>
        </p:nvSpPr>
        <p:spPr>
          <a:xfrm>
            <a:off x="1869000" y="4844450"/>
            <a:ext cx="1794300" cy="209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Tamaño de entrada</a:t>
            </a:r>
            <a:endParaRPr>
              <a:latin typeface="Roboto"/>
              <a:ea typeface="Roboto"/>
              <a:cs typeface="Roboto"/>
              <a:sym typeface="Roboto"/>
            </a:endParaRPr>
          </a:p>
        </p:txBody>
      </p:sp>
      <p:sp>
        <p:nvSpPr>
          <p:cNvPr id="279" name="Google Shape;279;g2c1446d58c8_5_0"/>
          <p:cNvSpPr/>
          <p:nvPr/>
        </p:nvSpPr>
        <p:spPr>
          <a:xfrm rot="-5400000">
            <a:off x="-448400" y="3364050"/>
            <a:ext cx="1794300" cy="209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Tiempo</a:t>
            </a:r>
            <a:endParaRPr>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g2c126ec02d7_0_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Complejidad computacional</a:t>
            </a:r>
            <a:endParaRPr/>
          </a:p>
        </p:txBody>
      </p:sp>
      <p:sp>
        <p:nvSpPr>
          <p:cNvPr id="285" name="Google Shape;285;g2c126ec02d7_0_17"/>
          <p:cNvSpPr txBox="1"/>
          <p:nvPr>
            <p:ph idx="1" type="body"/>
          </p:nvPr>
        </p:nvSpPr>
        <p:spPr>
          <a:xfrm>
            <a:off x="471900" y="1919075"/>
            <a:ext cx="8222100" cy="30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 </a:t>
            </a:r>
            <a:r>
              <a:rPr b="1" lang="en" u="sng"/>
              <a:t>calcular el Big O</a:t>
            </a:r>
            <a:r>
              <a:rPr lang="en"/>
              <a:t> nos quedamos con la parte más significativa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 tener más de un término, nos quedamos con el término </a:t>
            </a:r>
            <a:r>
              <a:rPr lang="en" u="sng"/>
              <a:t>dominante </a:t>
            </a:r>
            <a:r>
              <a:rPr lang="en"/>
              <a:t>que crece más rápido respecto a </a:t>
            </a:r>
            <a:r>
              <a:rPr b="1" lang="en"/>
              <a:t>n</a:t>
            </a:r>
            <a:r>
              <a:rPr lang="en"/>
              <a:t>, luego simplificamos eliminando la constante.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Big O describe la tasa de crecimiento máxima de una función, por lo que la Big O de un algoritmo siempre nos </a:t>
            </a:r>
            <a:r>
              <a:rPr lang="en" u="sng"/>
              <a:t>indica el peor escenario posible</a:t>
            </a:r>
            <a:r>
              <a:rPr lang="en"/>
              <a:t>.</a:t>
            </a:r>
            <a:endParaRPr/>
          </a:p>
        </p:txBody>
      </p:sp>
      <p:sp>
        <p:nvSpPr>
          <p:cNvPr id="286" name="Google Shape;286;g2c126ec02d7_0_17"/>
          <p:cNvSpPr/>
          <p:nvPr/>
        </p:nvSpPr>
        <p:spPr>
          <a:xfrm>
            <a:off x="807200" y="2484350"/>
            <a:ext cx="1682100" cy="560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800">
                <a:solidFill>
                  <a:schemeClr val="lt2"/>
                </a:solidFill>
                <a:latin typeface="Roboto"/>
                <a:ea typeface="Roboto"/>
                <a:cs typeface="Roboto"/>
                <a:sym typeface="Roboto"/>
              </a:rPr>
              <a:t>O(2n^2+3n+1)</a:t>
            </a:r>
            <a:endParaRPr>
              <a:latin typeface="Roboto"/>
              <a:ea typeface="Roboto"/>
              <a:cs typeface="Roboto"/>
              <a:sym typeface="Roboto"/>
            </a:endParaRPr>
          </a:p>
        </p:txBody>
      </p:sp>
      <p:cxnSp>
        <p:nvCxnSpPr>
          <p:cNvPr id="287" name="Google Shape;287;g2c126ec02d7_0_17"/>
          <p:cNvCxnSpPr/>
          <p:nvPr/>
        </p:nvCxnSpPr>
        <p:spPr>
          <a:xfrm>
            <a:off x="2948225" y="2764700"/>
            <a:ext cx="650400" cy="0"/>
          </a:xfrm>
          <a:prstGeom prst="straightConnector1">
            <a:avLst/>
          </a:prstGeom>
          <a:noFill/>
          <a:ln cap="flat" cmpd="sng" w="9525">
            <a:solidFill>
              <a:schemeClr val="dk2"/>
            </a:solidFill>
            <a:prstDash val="solid"/>
            <a:round/>
            <a:headEnd len="med" w="med" type="none"/>
            <a:tailEnd len="med" w="med" type="triangle"/>
          </a:ln>
        </p:spPr>
      </p:cxnSp>
      <p:sp>
        <p:nvSpPr>
          <p:cNvPr id="288" name="Google Shape;288;g2c126ec02d7_0_17"/>
          <p:cNvSpPr/>
          <p:nvPr/>
        </p:nvSpPr>
        <p:spPr>
          <a:xfrm>
            <a:off x="4057550" y="2518000"/>
            <a:ext cx="1073700" cy="560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800">
                <a:solidFill>
                  <a:schemeClr val="lt2"/>
                </a:solidFill>
                <a:latin typeface="Roboto"/>
                <a:ea typeface="Roboto"/>
                <a:cs typeface="Roboto"/>
                <a:sym typeface="Roboto"/>
              </a:rPr>
              <a:t>O(2n^2)</a:t>
            </a:r>
            <a:endParaRPr>
              <a:latin typeface="Roboto"/>
              <a:ea typeface="Roboto"/>
              <a:cs typeface="Roboto"/>
              <a:sym typeface="Roboto"/>
            </a:endParaRPr>
          </a:p>
        </p:txBody>
      </p:sp>
      <p:cxnSp>
        <p:nvCxnSpPr>
          <p:cNvPr id="289" name="Google Shape;289;g2c126ec02d7_0_17"/>
          <p:cNvCxnSpPr/>
          <p:nvPr/>
        </p:nvCxnSpPr>
        <p:spPr>
          <a:xfrm>
            <a:off x="5649925" y="2764700"/>
            <a:ext cx="650400" cy="0"/>
          </a:xfrm>
          <a:prstGeom prst="straightConnector1">
            <a:avLst/>
          </a:prstGeom>
          <a:noFill/>
          <a:ln cap="flat" cmpd="sng" w="9525">
            <a:solidFill>
              <a:schemeClr val="dk2"/>
            </a:solidFill>
            <a:prstDash val="solid"/>
            <a:round/>
            <a:headEnd len="med" w="med" type="none"/>
            <a:tailEnd len="med" w="med" type="triangle"/>
          </a:ln>
        </p:spPr>
      </p:cxnSp>
      <p:sp>
        <p:nvSpPr>
          <p:cNvPr id="290" name="Google Shape;290;g2c126ec02d7_0_17"/>
          <p:cNvSpPr/>
          <p:nvPr/>
        </p:nvSpPr>
        <p:spPr>
          <a:xfrm>
            <a:off x="6878875" y="2518000"/>
            <a:ext cx="1073700" cy="560700"/>
          </a:xfrm>
          <a:prstGeom prst="rect">
            <a:avLst/>
          </a:prstGeom>
          <a:solidFill>
            <a:srgbClr val="ECECE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800">
                <a:solidFill>
                  <a:schemeClr val="lt2"/>
                </a:solidFill>
                <a:latin typeface="Roboto"/>
                <a:ea typeface="Roboto"/>
                <a:cs typeface="Roboto"/>
                <a:sym typeface="Roboto"/>
              </a:rPr>
              <a:t>O(n^2)</a:t>
            </a:r>
            <a:endParaRPr>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g2c126ec02d7_0_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Complejidad computacional</a:t>
            </a:r>
            <a:endParaRPr/>
          </a:p>
        </p:txBody>
      </p:sp>
      <p:sp>
        <p:nvSpPr>
          <p:cNvPr id="296" name="Google Shape;296;g2c126ec02d7_0_5"/>
          <p:cNvSpPr txBox="1"/>
          <p:nvPr>
            <p:ph idx="1" type="body"/>
          </p:nvPr>
        </p:nvSpPr>
        <p:spPr>
          <a:xfrm>
            <a:off x="471900" y="1919075"/>
            <a:ext cx="8222100" cy="152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La </a:t>
            </a:r>
            <a:r>
              <a:rPr lang="en" sz="1600" u="sng"/>
              <a:t>ecuación normal</a:t>
            </a:r>
            <a:r>
              <a:rPr lang="en" sz="1600"/>
              <a:t> calcula la inversa de Xt*X. Esto es una matriz (n+1)*(n+1)</a:t>
            </a:r>
            <a:endParaRPr sz="1600"/>
          </a:p>
          <a:p>
            <a:pPr indent="0" lvl="0" marL="0" rtl="0" algn="l">
              <a:spcBef>
                <a:spcPts val="0"/>
              </a:spcBef>
              <a:spcAft>
                <a:spcPts val="0"/>
              </a:spcAft>
              <a:buNone/>
            </a:pPr>
            <a:r>
              <a:rPr lang="en" sz="1600"/>
              <a:t>Donde: </a:t>
            </a:r>
            <a:r>
              <a:rPr b="1" lang="en" sz="1600"/>
              <a:t>n</a:t>
            </a:r>
            <a:r>
              <a:rPr lang="en" sz="1600"/>
              <a:t> = cantidad de características (entrada).</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Según Gerón, la complejidad computacional de invertir esta matriz </a:t>
            </a:r>
            <a:r>
              <a:rPr lang="en" sz="1600"/>
              <a:t>está</a:t>
            </a:r>
            <a:r>
              <a:rPr lang="en" sz="1600"/>
              <a:t> </a:t>
            </a:r>
            <a:r>
              <a:rPr lang="en" sz="1600"/>
              <a:t>típicamente</a:t>
            </a:r>
            <a:r>
              <a:rPr lang="en" sz="1600"/>
              <a:t> en el rango de O(n^2.4) hasta O(n^3). Es decir:</a:t>
            </a:r>
            <a:endParaRPr sz="1600"/>
          </a:p>
        </p:txBody>
      </p:sp>
      <p:graphicFrame>
        <p:nvGraphicFramePr>
          <p:cNvPr id="297" name="Google Shape;297;g2c126ec02d7_0_5"/>
          <p:cNvGraphicFramePr/>
          <p:nvPr/>
        </p:nvGraphicFramePr>
        <p:xfrm>
          <a:off x="942338" y="3574100"/>
          <a:ext cx="3000000" cy="3000000"/>
        </p:xfrm>
        <a:graphic>
          <a:graphicData uri="http://schemas.openxmlformats.org/drawingml/2006/table">
            <a:tbl>
              <a:tblPr>
                <a:noFill/>
                <a:tableStyleId>{830BF780-C667-42A1-A94D-697CA9A9725F}</a:tableStyleId>
              </a:tblPr>
              <a:tblGrid>
                <a:gridCol w="1776100"/>
                <a:gridCol w="1389250"/>
                <a:gridCol w="1389250"/>
                <a:gridCol w="1352350"/>
                <a:gridCol w="1352350"/>
              </a:tblGrid>
              <a:tr h="279925">
                <a:tc>
                  <a:txBody>
                    <a:bodyPr/>
                    <a:lstStyle/>
                    <a:p>
                      <a:pPr indent="0" lvl="0" marL="0" rtl="0" algn="ctr">
                        <a:spcBef>
                          <a:spcPts val="0"/>
                        </a:spcBef>
                        <a:spcAft>
                          <a:spcPts val="0"/>
                        </a:spcAft>
                        <a:buNone/>
                      </a:pPr>
                      <a:r>
                        <a:rPr lang="en" sz="1600"/>
                        <a:t>Datos de entrada</a:t>
                      </a:r>
                      <a:endParaRPr sz="1600"/>
                    </a:p>
                  </a:txBody>
                  <a:tcPr marT="91425" marB="91425" marR="91425" marL="91425" anchor="ctr">
                    <a:solidFill>
                      <a:srgbClr val="ECECEC"/>
                    </a:solidFill>
                  </a:tcPr>
                </a:tc>
                <a:tc gridSpan="2">
                  <a:txBody>
                    <a:bodyPr/>
                    <a:lstStyle/>
                    <a:p>
                      <a:pPr indent="0" lvl="0" marL="0" rtl="0" algn="ctr">
                        <a:spcBef>
                          <a:spcPts val="0"/>
                        </a:spcBef>
                        <a:spcAft>
                          <a:spcPts val="0"/>
                        </a:spcAft>
                        <a:buNone/>
                      </a:pPr>
                      <a:r>
                        <a:rPr lang="en" sz="1600"/>
                        <a:t>Complejidad computacional</a:t>
                      </a:r>
                      <a:endParaRPr sz="1600"/>
                    </a:p>
                  </a:txBody>
                  <a:tcPr marT="91425" marB="91425" marR="91425" marL="91425" anchor="ctr">
                    <a:solidFill>
                      <a:srgbClr val="ECECEC"/>
                    </a:solidFill>
                  </a:tcPr>
                </a:tc>
                <a:tc hMerge="1"/>
                <a:tc gridSpan="2">
                  <a:txBody>
                    <a:bodyPr/>
                    <a:lstStyle/>
                    <a:p>
                      <a:pPr indent="0" lvl="0" marL="0" rtl="0" algn="ctr">
                        <a:spcBef>
                          <a:spcPts val="0"/>
                        </a:spcBef>
                        <a:spcAft>
                          <a:spcPts val="0"/>
                        </a:spcAft>
                        <a:buNone/>
                      </a:pPr>
                      <a:r>
                        <a:rPr lang="en" sz="1600"/>
                        <a:t>Tiempo de respuesta</a:t>
                      </a:r>
                      <a:endParaRPr sz="1600"/>
                    </a:p>
                  </a:txBody>
                  <a:tcPr marT="91425" marB="91425" marR="91425" marL="91425" anchor="ctr">
                    <a:solidFill>
                      <a:srgbClr val="ECECEC"/>
                    </a:solidFill>
                  </a:tcPr>
                </a:tc>
                <a:tc hMerge="1"/>
              </a:tr>
              <a:tr h="279925">
                <a:tc>
                  <a:txBody>
                    <a:bodyPr/>
                    <a:lstStyle/>
                    <a:p>
                      <a:pPr indent="0" lvl="0" marL="0" rtl="0" algn="ctr">
                        <a:spcBef>
                          <a:spcPts val="0"/>
                        </a:spcBef>
                        <a:spcAft>
                          <a:spcPts val="0"/>
                        </a:spcAft>
                        <a:buNone/>
                      </a:pPr>
                      <a:r>
                        <a:rPr lang="en" sz="1600"/>
                        <a:t>n = 1</a:t>
                      </a:r>
                      <a:endParaRPr sz="1600"/>
                    </a:p>
                  </a:txBody>
                  <a:tcPr marT="91425" marB="91425" marR="91425" marL="91425" anchor="ctr"/>
                </a:tc>
                <a:tc>
                  <a:txBody>
                    <a:bodyPr/>
                    <a:lstStyle/>
                    <a:p>
                      <a:pPr indent="0" lvl="0" marL="0" rtl="0" algn="ctr">
                        <a:spcBef>
                          <a:spcPts val="0"/>
                        </a:spcBef>
                        <a:spcAft>
                          <a:spcPts val="0"/>
                        </a:spcAft>
                        <a:buNone/>
                      </a:pPr>
                      <a:r>
                        <a:rPr lang="en" sz="1600"/>
                        <a:t>(1^2.4)</a:t>
                      </a:r>
                      <a:endParaRPr sz="1600"/>
                    </a:p>
                  </a:txBody>
                  <a:tcPr marT="91425" marB="91425" marR="91425" marL="91425" anchor="ctr"/>
                </a:tc>
                <a:tc>
                  <a:txBody>
                    <a:bodyPr/>
                    <a:lstStyle/>
                    <a:p>
                      <a:pPr indent="0" lvl="0" marL="0" rtl="0" algn="ctr">
                        <a:spcBef>
                          <a:spcPts val="0"/>
                        </a:spcBef>
                        <a:spcAft>
                          <a:spcPts val="0"/>
                        </a:spcAft>
                        <a:buNone/>
                      </a:pPr>
                      <a:r>
                        <a:rPr lang="en" sz="1600"/>
                        <a:t>(1^3)</a:t>
                      </a:r>
                      <a:endParaRPr sz="1600"/>
                    </a:p>
                  </a:txBody>
                  <a:tcPr marT="91425" marB="91425" marR="91425" marL="91425" anchor="ctr"/>
                </a:tc>
                <a:tc>
                  <a:txBody>
                    <a:bodyPr/>
                    <a:lstStyle/>
                    <a:p>
                      <a:pPr indent="0" lvl="0" marL="0" rtl="0" algn="ctr">
                        <a:spcBef>
                          <a:spcPts val="0"/>
                        </a:spcBef>
                        <a:spcAft>
                          <a:spcPts val="0"/>
                        </a:spcAft>
                        <a:buNone/>
                      </a:pPr>
                      <a:r>
                        <a:rPr lang="en" sz="1600"/>
                        <a:t>1</a:t>
                      </a:r>
                      <a:endParaRPr sz="1600"/>
                    </a:p>
                  </a:txBody>
                  <a:tcPr marT="91425" marB="91425" marR="91425" marL="91425" anchor="ctr"/>
                </a:tc>
                <a:tc>
                  <a:txBody>
                    <a:bodyPr/>
                    <a:lstStyle/>
                    <a:p>
                      <a:pPr indent="0" lvl="0" marL="0" rtl="0" algn="ctr">
                        <a:spcBef>
                          <a:spcPts val="0"/>
                        </a:spcBef>
                        <a:spcAft>
                          <a:spcPts val="0"/>
                        </a:spcAft>
                        <a:buNone/>
                      </a:pPr>
                      <a:r>
                        <a:rPr lang="en" sz="1600"/>
                        <a:t>1</a:t>
                      </a:r>
                      <a:endParaRPr sz="1600"/>
                    </a:p>
                  </a:txBody>
                  <a:tcPr marT="91425" marB="91425" marR="91425" marL="91425" anchor="ctr"/>
                </a:tc>
              </a:tr>
              <a:tr h="279925">
                <a:tc>
                  <a:txBody>
                    <a:bodyPr/>
                    <a:lstStyle/>
                    <a:p>
                      <a:pPr indent="0" lvl="0" marL="0" rtl="0" algn="ctr">
                        <a:spcBef>
                          <a:spcPts val="0"/>
                        </a:spcBef>
                        <a:spcAft>
                          <a:spcPts val="0"/>
                        </a:spcAft>
                        <a:buNone/>
                      </a:pPr>
                      <a:r>
                        <a:rPr b="1" lang="en" sz="1600"/>
                        <a:t>n = 2</a:t>
                      </a:r>
                      <a:endParaRPr b="1" sz="1600"/>
                    </a:p>
                  </a:txBody>
                  <a:tcPr marT="91425" marB="91425" marR="91425" marL="91425" anchor="ctr"/>
                </a:tc>
                <a:tc>
                  <a:txBody>
                    <a:bodyPr/>
                    <a:lstStyle/>
                    <a:p>
                      <a:pPr indent="0" lvl="0" marL="0" rtl="0" algn="ctr">
                        <a:spcBef>
                          <a:spcPts val="0"/>
                        </a:spcBef>
                        <a:spcAft>
                          <a:spcPts val="0"/>
                        </a:spcAft>
                        <a:buNone/>
                      </a:pPr>
                      <a:r>
                        <a:rPr lang="en" sz="1600"/>
                        <a:t>(2^2.4)</a:t>
                      </a:r>
                      <a:endParaRPr sz="1600"/>
                    </a:p>
                  </a:txBody>
                  <a:tcPr marT="91425" marB="91425" marR="91425" marL="91425" anchor="ctr"/>
                </a:tc>
                <a:tc>
                  <a:txBody>
                    <a:bodyPr/>
                    <a:lstStyle/>
                    <a:p>
                      <a:pPr indent="0" lvl="0" marL="0" rtl="0" algn="ctr">
                        <a:spcBef>
                          <a:spcPts val="0"/>
                        </a:spcBef>
                        <a:spcAft>
                          <a:spcPts val="0"/>
                        </a:spcAft>
                        <a:buNone/>
                      </a:pPr>
                      <a:r>
                        <a:rPr lang="en" sz="1600"/>
                        <a:t>(2^3)</a:t>
                      </a:r>
                      <a:endParaRPr sz="1600"/>
                    </a:p>
                  </a:txBody>
                  <a:tcPr marT="91425" marB="91425" marR="91425" marL="91425" anchor="ctr"/>
                </a:tc>
                <a:tc>
                  <a:txBody>
                    <a:bodyPr/>
                    <a:lstStyle/>
                    <a:p>
                      <a:pPr indent="0" lvl="0" marL="0" rtl="0" algn="ctr">
                        <a:spcBef>
                          <a:spcPts val="0"/>
                        </a:spcBef>
                        <a:spcAft>
                          <a:spcPts val="0"/>
                        </a:spcAft>
                        <a:buNone/>
                      </a:pPr>
                      <a:r>
                        <a:rPr b="1" lang="en" sz="1600"/>
                        <a:t>5.3</a:t>
                      </a:r>
                      <a:endParaRPr b="1" sz="1600"/>
                    </a:p>
                  </a:txBody>
                  <a:tcPr marT="91425" marB="91425" marR="91425" marL="91425" anchor="ctr"/>
                </a:tc>
                <a:tc>
                  <a:txBody>
                    <a:bodyPr/>
                    <a:lstStyle/>
                    <a:p>
                      <a:pPr indent="0" lvl="0" marL="0" rtl="0" algn="ctr">
                        <a:spcBef>
                          <a:spcPts val="0"/>
                        </a:spcBef>
                        <a:spcAft>
                          <a:spcPts val="0"/>
                        </a:spcAft>
                        <a:buNone/>
                      </a:pPr>
                      <a:r>
                        <a:rPr b="1" lang="en" sz="1600"/>
                        <a:t>8</a:t>
                      </a:r>
                      <a:endParaRPr b="1" sz="1600"/>
                    </a:p>
                  </a:txBody>
                  <a:tcPr marT="91425" marB="91425" marR="91425" marL="91425" anchor="ct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g2c126ec02d7_0_2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Complejidad computacional</a:t>
            </a:r>
            <a:endParaRPr/>
          </a:p>
        </p:txBody>
      </p:sp>
      <p:sp>
        <p:nvSpPr>
          <p:cNvPr id="303" name="Google Shape;303;g2c126ec02d7_0_28"/>
          <p:cNvSpPr txBox="1"/>
          <p:nvPr>
            <p:ph idx="1" type="body"/>
          </p:nvPr>
        </p:nvSpPr>
        <p:spPr>
          <a:xfrm>
            <a:off x="471900" y="1919075"/>
            <a:ext cx="48063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u="sng"/>
              <a:t>Enfoque SVD (descomposición de Valor Singular)</a:t>
            </a:r>
            <a:endParaRPr b="1" sz="1600" u="sng"/>
          </a:p>
          <a:p>
            <a:pPr indent="0" lvl="0" marL="0" rtl="0" algn="just">
              <a:spcBef>
                <a:spcPts val="0"/>
              </a:spcBef>
              <a:spcAft>
                <a:spcPts val="0"/>
              </a:spcAft>
              <a:buNone/>
            </a:pPr>
            <a:r>
              <a:rPr lang="en" sz="1500"/>
              <a:t>Usado por Scikit-Learn, su complejidad es O(n^2), en este caso, cuando duplicamos la cantidad de datos de entrada el tiempo se multiplica por 4.</a:t>
            </a:r>
            <a:endParaRPr sz="1500"/>
          </a:p>
          <a:p>
            <a:pPr indent="0" lvl="0" marL="0" rtl="0" algn="just">
              <a:spcBef>
                <a:spcPts val="0"/>
              </a:spcBef>
              <a:spcAft>
                <a:spcPts val="0"/>
              </a:spcAft>
              <a:buNone/>
            </a:pPr>
            <a:r>
              <a:t/>
            </a:r>
            <a:endParaRPr sz="1500"/>
          </a:p>
          <a:p>
            <a:pPr indent="0" lvl="0" marL="0" rtl="0" algn="just">
              <a:spcBef>
                <a:spcPts val="0"/>
              </a:spcBef>
              <a:spcAft>
                <a:spcPts val="0"/>
              </a:spcAft>
              <a:buNone/>
            </a:pPr>
            <a:r>
              <a:rPr lang="en" sz="1500"/>
              <a:t>Ambos, la ecuación normal y SVD son algoritmos que a medida que aumenta el número de características, su cálculo resulta más complejo y lleva más tiempo. Por ejemplo a partir de </a:t>
            </a:r>
            <a:r>
              <a:rPr lang="en" sz="1500" u="sng"/>
              <a:t>100,000</a:t>
            </a:r>
            <a:r>
              <a:rPr lang="en" sz="1500"/>
              <a:t> características.</a:t>
            </a:r>
            <a:endParaRPr sz="1500"/>
          </a:p>
        </p:txBody>
      </p:sp>
      <p:pic>
        <p:nvPicPr>
          <p:cNvPr id="304" name="Google Shape;304;g2c126ec02d7_0_28"/>
          <p:cNvPicPr preferRelativeResize="0"/>
          <p:nvPr/>
        </p:nvPicPr>
        <p:blipFill>
          <a:blip r:embed="rId3">
            <a:alphaModFix/>
          </a:blip>
          <a:stretch>
            <a:fillRect/>
          </a:stretch>
        </p:blipFill>
        <p:spPr>
          <a:xfrm>
            <a:off x="5395488" y="1919075"/>
            <a:ext cx="3542812" cy="2710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2c126ec02d7_0_4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Complejidad computacional</a:t>
            </a:r>
            <a:endParaRPr/>
          </a:p>
        </p:txBody>
      </p:sp>
      <p:sp>
        <p:nvSpPr>
          <p:cNvPr id="310" name="Google Shape;310;g2c126ec02d7_0_43"/>
          <p:cNvSpPr txBox="1"/>
          <p:nvPr>
            <p:ph idx="1" type="body"/>
          </p:nvPr>
        </p:nvSpPr>
        <p:spPr>
          <a:xfrm>
            <a:off x="471900" y="1919075"/>
            <a:ext cx="8222100" cy="300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Después del Entrenamiento</a:t>
            </a:r>
            <a:r>
              <a:rPr b="1" lang="en"/>
              <a:t>:</a:t>
            </a:r>
            <a:endParaRPr b="1"/>
          </a:p>
          <a:p>
            <a:pPr indent="0" lvl="0" marL="0" rtl="0" algn="just">
              <a:spcBef>
                <a:spcPts val="0"/>
              </a:spcBef>
              <a:spcAft>
                <a:spcPts val="0"/>
              </a:spcAft>
              <a:buNone/>
            </a:pPr>
            <a:r>
              <a:rPr lang="en"/>
              <a:t>Una vez que has entrenado el modelo de regresión lineal (usando la Ecuación Normal u otro algoritmo), hacer predicciones es muy rápido.</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La complejidad computacional para hacer </a:t>
            </a:r>
            <a:r>
              <a:rPr lang="en" u="sng"/>
              <a:t>predicciones </a:t>
            </a:r>
            <a:r>
              <a:rPr lang="en"/>
              <a:t>es lineal respecto al número de instancias (ejemplos) como al número de características en tus datos. Es decir, si duplicamos el número de instancias o el número de características, el tiempo necesario para hacer predicciones se incrementará aproximadamente en la misma proporción (lineal).</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g2beccca1548_0_5"/>
          <p:cNvSpPr txBox="1"/>
          <p:nvPr/>
        </p:nvSpPr>
        <p:spPr>
          <a:xfrm>
            <a:off x="179125" y="1755975"/>
            <a:ext cx="4452900" cy="29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solidFill>
                  <a:schemeClr val="lt2"/>
                </a:solidFill>
                <a:latin typeface="Roboto"/>
                <a:ea typeface="Roboto"/>
                <a:cs typeface="Roboto"/>
                <a:sym typeface="Roboto"/>
              </a:rPr>
              <a:t>Pendiente de una recta</a:t>
            </a:r>
            <a:r>
              <a:rPr b="1" lang="en" sz="1800">
                <a:solidFill>
                  <a:schemeClr val="lt2"/>
                </a:solidFill>
                <a:latin typeface="Roboto"/>
                <a:ea typeface="Roboto"/>
                <a:cs typeface="Roboto"/>
                <a:sym typeface="Roboto"/>
              </a:rPr>
              <a:t>:</a:t>
            </a:r>
            <a:endParaRPr sz="1800">
              <a:solidFill>
                <a:srgbClr val="9E9E9E"/>
              </a:solidFill>
              <a:latin typeface="Roboto"/>
              <a:ea typeface="Roboto"/>
              <a:cs typeface="Roboto"/>
              <a:sym typeface="Roboto"/>
            </a:endParaRPr>
          </a:p>
          <a:p>
            <a:pPr indent="-342900" lvl="0" marL="457200" rtl="0" algn="l">
              <a:spcBef>
                <a:spcPts val="0"/>
              </a:spcBef>
              <a:spcAft>
                <a:spcPts val="0"/>
              </a:spcAft>
              <a:buClr>
                <a:srgbClr val="9E9E9E"/>
              </a:buClr>
              <a:buSzPts val="1800"/>
              <a:buFont typeface="Roboto"/>
              <a:buChar char="-"/>
            </a:pPr>
            <a:r>
              <a:rPr lang="en" sz="1800">
                <a:solidFill>
                  <a:schemeClr val="lt2"/>
                </a:solidFill>
                <a:latin typeface="Roboto"/>
                <a:ea typeface="Roboto"/>
                <a:cs typeface="Roboto"/>
                <a:sym typeface="Roboto"/>
              </a:rPr>
              <a:t>Medida que indica la inclinación de la recta con respecto al eje horizontal en un sistema de coordenadas cartesianas.</a:t>
            </a:r>
            <a:endParaRPr sz="1800">
              <a:solidFill>
                <a:schemeClr val="lt2"/>
              </a:solidFill>
              <a:latin typeface="Roboto"/>
              <a:ea typeface="Roboto"/>
              <a:cs typeface="Roboto"/>
              <a:sym typeface="Roboto"/>
            </a:endParaRPr>
          </a:p>
          <a:p>
            <a:pPr indent="-342900" lvl="0" marL="457200" rtl="0" algn="l">
              <a:lnSpc>
                <a:spcPct val="120000"/>
              </a:lnSpc>
              <a:spcBef>
                <a:spcPts val="0"/>
              </a:spcBef>
              <a:spcAft>
                <a:spcPts val="0"/>
              </a:spcAft>
              <a:buClr>
                <a:srgbClr val="9E9E9E"/>
              </a:buClr>
              <a:buSzPts val="1800"/>
              <a:buChar char="-"/>
            </a:pPr>
            <a:r>
              <a:rPr lang="en" sz="1800">
                <a:solidFill>
                  <a:schemeClr val="lt2"/>
                </a:solidFill>
                <a:latin typeface="Roboto"/>
                <a:ea typeface="Roboto"/>
                <a:cs typeface="Roboto"/>
                <a:sym typeface="Roboto"/>
              </a:rPr>
              <a:t>También puede interpretarse como la tasa de cambio" de la variable dependiente (y) con respecto a la variable independiente (x).</a:t>
            </a:r>
            <a:endParaRPr sz="1800">
              <a:solidFill>
                <a:srgbClr val="9E9E9E"/>
              </a:solidFill>
              <a:latin typeface="Roboto"/>
              <a:ea typeface="Roboto"/>
              <a:cs typeface="Roboto"/>
              <a:sym typeface="Roboto"/>
            </a:endParaRPr>
          </a:p>
        </p:txBody>
      </p:sp>
      <p:sp>
        <p:nvSpPr>
          <p:cNvPr id="316" name="Google Shape;316;g2beccca1548_0_5"/>
          <p:cNvSpPr txBox="1"/>
          <p:nvPr>
            <p:ph type="title"/>
          </p:nvPr>
        </p:nvSpPr>
        <p:spPr>
          <a:xfrm>
            <a:off x="264025" y="163375"/>
            <a:ext cx="8222100" cy="767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200"/>
              <a:buNone/>
            </a:pPr>
            <a:r>
              <a:rPr lang="en" sz="2800">
                <a:latin typeface="Arial"/>
                <a:ea typeface="Arial"/>
                <a:cs typeface="Arial"/>
                <a:sym typeface="Arial"/>
              </a:rPr>
              <a:t>Descenso de Gradiente - Conceptos Básicos</a:t>
            </a:r>
            <a:endParaRPr/>
          </a:p>
        </p:txBody>
      </p:sp>
      <p:pic>
        <p:nvPicPr>
          <p:cNvPr id="317" name="Google Shape;317;g2beccca1548_0_5"/>
          <p:cNvPicPr preferRelativeResize="0"/>
          <p:nvPr/>
        </p:nvPicPr>
        <p:blipFill rotWithShape="1">
          <a:blip r:embed="rId3">
            <a:alphaModFix/>
          </a:blip>
          <a:srcRect b="0" l="21682" r="14917" t="0"/>
          <a:stretch/>
        </p:blipFill>
        <p:spPr>
          <a:xfrm>
            <a:off x="5461500" y="2246900"/>
            <a:ext cx="3019300" cy="26765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g2c0cf69e304_1_21"/>
          <p:cNvSpPr txBox="1"/>
          <p:nvPr/>
        </p:nvSpPr>
        <p:spPr>
          <a:xfrm>
            <a:off x="566875" y="1679775"/>
            <a:ext cx="4088100" cy="29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solidFill>
                  <a:schemeClr val="lt2"/>
                </a:solidFill>
                <a:latin typeface="Roboto"/>
                <a:ea typeface="Roboto"/>
                <a:cs typeface="Roboto"/>
                <a:sym typeface="Roboto"/>
              </a:rPr>
              <a:t>Derivada</a:t>
            </a:r>
            <a:r>
              <a:rPr lang="en" sz="1800">
                <a:solidFill>
                  <a:srgbClr val="212121"/>
                </a:solidFill>
                <a:latin typeface="Roboto"/>
                <a:ea typeface="Roboto"/>
                <a:cs typeface="Roboto"/>
                <a:sym typeface="Roboto"/>
              </a:rPr>
              <a:t>:</a:t>
            </a:r>
            <a:endParaRPr sz="1800">
              <a:solidFill>
                <a:srgbClr val="212121"/>
              </a:solidFill>
              <a:latin typeface="Roboto"/>
              <a:ea typeface="Roboto"/>
              <a:cs typeface="Roboto"/>
              <a:sym typeface="Roboto"/>
            </a:endParaRPr>
          </a:p>
          <a:p>
            <a:pPr indent="0" lvl="0" marL="0" rtl="0" algn="l">
              <a:spcBef>
                <a:spcPts val="0"/>
              </a:spcBef>
              <a:spcAft>
                <a:spcPts val="0"/>
              </a:spcAft>
              <a:buNone/>
            </a:pPr>
            <a:r>
              <a:rPr lang="en" sz="1800">
                <a:solidFill>
                  <a:schemeClr val="lt2"/>
                </a:solidFill>
                <a:latin typeface="Roboto"/>
                <a:ea typeface="Roboto"/>
                <a:cs typeface="Roboto"/>
                <a:sym typeface="Roboto"/>
              </a:rPr>
              <a:t>Es la pendiente de la recta tangente en un punto dado.</a:t>
            </a:r>
            <a:endParaRPr sz="1800">
              <a:solidFill>
                <a:srgbClr val="212121"/>
              </a:solidFill>
              <a:latin typeface="Roboto"/>
              <a:ea typeface="Roboto"/>
              <a:cs typeface="Roboto"/>
              <a:sym typeface="Roboto"/>
            </a:endParaRPr>
          </a:p>
        </p:txBody>
      </p:sp>
      <p:sp>
        <p:nvSpPr>
          <p:cNvPr id="323" name="Google Shape;323;g2c0cf69e304_1_21"/>
          <p:cNvSpPr txBox="1"/>
          <p:nvPr>
            <p:ph type="title"/>
          </p:nvPr>
        </p:nvSpPr>
        <p:spPr>
          <a:xfrm>
            <a:off x="264025" y="163375"/>
            <a:ext cx="8222100" cy="767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SzPts val="3200"/>
              <a:buNone/>
            </a:pPr>
            <a:r>
              <a:rPr lang="en" sz="2800">
                <a:latin typeface="Arial"/>
                <a:ea typeface="Arial"/>
                <a:cs typeface="Arial"/>
                <a:sym typeface="Arial"/>
              </a:rPr>
              <a:t>Descenso de Gradiente - Conceptos Básicos</a:t>
            </a:r>
            <a:endParaRPr sz="2800">
              <a:latin typeface="Arial"/>
              <a:ea typeface="Arial"/>
              <a:cs typeface="Arial"/>
              <a:sym typeface="Arial"/>
            </a:endParaRPr>
          </a:p>
        </p:txBody>
      </p:sp>
      <p:pic>
        <p:nvPicPr>
          <p:cNvPr id="324" name="Google Shape;324;g2c0cf69e304_1_21"/>
          <p:cNvPicPr preferRelativeResize="0"/>
          <p:nvPr/>
        </p:nvPicPr>
        <p:blipFill>
          <a:blip r:embed="rId3">
            <a:alphaModFix/>
          </a:blip>
          <a:stretch>
            <a:fillRect/>
          </a:stretch>
        </p:blipFill>
        <p:spPr>
          <a:xfrm>
            <a:off x="4078221" y="1679775"/>
            <a:ext cx="4559076" cy="33737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g2c0cf69e304_1_35"/>
          <p:cNvSpPr txBox="1"/>
          <p:nvPr/>
        </p:nvSpPr>
        <p:spPr>
          <a:xfrm>
            <a:off x="483925" y="1755975"/>
            <a:ext cx="4189500" cy="29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solidFill>
                  <a:schemeClr val="lt2"/>
                </a:solidFill>
                <a:latin typeface="Roboto"/>
                <a:ea typeface="Roboto"/>
                <a:cs typeface="Roboto"/>
                <a:sym typeface="Roboto"/>
              </a:rPr>
              <a:t>Función multivariable</a:t>
            </a:r>
            <a:r>
              <a:rPr b="1" lang="en" sz="1800">
                <a:solidFill>
                  <a:schemeClr val="lt2"/>
                </a:solidFill>
                <a:latin typeface="Roboto"/>
                <a:ea typeface="Roboto"/>
                <a:cs typeface="Roboto"/>
                <a:sym typeface="Roboto"/>
              </a:rPr>
              <a:t>:</a:t>
            </a:r>
            <a:endParaRPr sz="1800">
              <a:solidFill>
                <a:srgbClr val="212121"/>
              </a:solidFill>
              <a:latin typeface="Roboto"/>
              <a:ea typeface="Roboto"/>
              <a:cs typeface="Roboto"/>
              <a:sym typeface="Roboto"/>
            </a:endParaRPr>
          </a:p>
          <a:p>
            <a:pPr indent="0" lvl="0" marL="0" rtl="0" algn="l">
              <a:spcBef>
                <a:spcPts val="0"/>
              </a:spcBef>
              <a:spcAft>
                <a:spcPts val="0"/>
              </a:spcAft>
              <a:buNone/>
            </a:pPr>
            <a:r>
              <a:rPr lang="en" sz="1800">
                <a:solidFill>
                  <a:schemeClr val="lt2"/>
                </a:solidFill>
                <a:latin typeface="Roboto"/>
                <a:ea typeface="Roboto"/>
                <a:cs typeface="Roboto"/>
                <a:sym typeface="Roboto"/>
              </a:rPr>
              <a:t>Función matemática que toma más de una variable como entrada y produce una única salida.</a:t>
            </a:r>
            <a:endParaRPr sz="1800">
              <a:solidFill>
                <a:srgbClr val="212121"/>
              </a:solidFill>
              <a:latin typeface="Roboto"/>
              <a:ea typeface="Roboto"/>
              <a:cs typeface="Roboto"/>
              <a:sym typeface="Roboto"/>
            </a:endParaRPr>
          </a:p>
        </p:txBody>
      </p:sp>
      <p:sp>
        <p:nvSpPr>
          <p:cNvPr id="330" name="Google Shape;330;g2c0cf69e304_1_35"/>
          <p:cNvSpPr txBox="1"/>
          <p:nvPr>
            <p:ph type="title"/>
          </p:nvPr>
        </p:nvSpPr>
        <p:spPr>
          <a:xfrm>
            <a:off x="264025" y="163375"/>
            <a:ext cx="8222100" cy="767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SzPts val="3200"/>
              <a:buNone/>
            </a:pPr>
            <a:r>
              <a:rPr lang="en" sz="2800">
                <a:latin typeface="Arial"/>
                <a:ea typeface="Arial"/>
                <a:cs typeface="Arial"/>
                <a:sym typeface="Arial"/>
              </a:rPr>
              <a:t>Descenso de Gradiente - Conceptos Básicos</a:t>
            </a:r>
            <a:endParaRPr sz="2800">
              <a:latin typeface="Arial"/>
              <a:ea typeface="Arial"/>
              <a:cs typeface="Arial"/>
              <a:sym typeface="Arial"/>
            </a:endParaRPr>
          </a:p>
        </p:txBody>
      </p:sp>
      <p:pic>
        <p:nvPicPr>
          <p:cNvPr id="331" name="Google Shape;331;g2c0cf69e304_1_35"/>
          <p:cNvPicPr preferRelativeResize="0"/>
          <p:nvPr/>
        </p:nvPicPr>
        <p:blipFill rotWithShape="1">
          <a:blip r:embed="rId3">
            <a:alphaModFix/>
          </a:blip>
          <a:srcRect b="0" l="5886" r="3138" t="4122"/>
          <a:stretch/>
        </p:blipFill>
        <p:spPr>
          <a:xfrm>
            <a:off x="5117075" y="1673025"/>
            <a:ext cx="3899100" cy="32509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g2c0cf69e304_1_28"/>
          <p:cNvSpPr txBox="1"/>
          <p:nvPr/>
        </p:nvSpPr>
        <p:spPr>
          <a:xfrm>
            <a:off x="483925" y="1755975"/>
            <a:ext cx="3770700" cy="29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solidFill>
                  <a:schemeClr val="lt2"/>
                </a:solidFill>
                <a:latin typeface="Roboto"/>
                <a:ea typeface="Roboto"/>
                <a:cs typeface="Roboto"/>
                <a:sym typeface="Roboto"/>
              </a:rPr>
              <a:t>Derivada parcial</a:t>
            </a:r>
            <a:r>
              <a:rPr b="1" lang="en" sz="1800">
                <a:solidFill>
                  <a:schemeClr val="lt2"/>
                </a:solidFill>
                <a:latin typeface="Roboto"/>
                <a:ea typeface="Roboto"/>
                <a:cs typeface="Roboto"/>
                <a:sym typeface="Roboto"/>
              </a:rPr>
              <a:t>:</a:t>
            </a:r>
            <a:endParaRPr sz="1800">
              <a:solidFill>
                <a:srgbClr val="212121"/>
              </a:solidFill>
              <a:latin typeface="Roboto"/>
              <a:ea typeface="Roboto"/>
              <a:cs typeface="Roboto"/>
              <a:sym typeface="Roboto"/>
            </a:endParaRPr>
          </a:p>
          <a:p>
            <a:pPr indent="0" lvl="0" marL="0" rtl="0" algn="l">
              <a:spcBef>
                <a:spcPts val="0"/>
              </a:spcBef>
              <a:spcAft>
                <a:spcPts val="0"/>
              </a:spcAft>
              <a:buNone/>
            </a:pPr>
            <a:r>
              <a:rPr lang="en" sz="1800">
                <a:solidFill>
                  <a:schemeClr val="lt2"/>
                </a:solidFill>
                <a:latin typeface="Roboto"/>
                <a:ea typeface="Roboto"/>
                <a:cs typeface="Roboto"/>
                <a:sym typeface="Roboto"/>
              </a:rPr>
              <a:t>Una derivada parcial es la derivada de una función de varias variables respecto a una de esas variables, manteniendo las demás variables constantes.</a:t>
            </a:r>
            <a:endParaRPr sz="1800">
              <a:solidFill>
                <a:srgbClr val="212121"/>
              </a:solidFill>
              <a:latin typeface="Roboto"/>
              <a:ea typeface="Roboto"/>
              <a:cs typeface="Roboto"/>
              <a:sym typeface="Roboto"/>
            </a:endParaRPr>
          </a:p>
        </p:txBody>
      </p:sp>
      <p:sp>
        <p:nvSpPr>
          <p:cNvPr id="337" name="Google Shape;337;g2c0cf69e304_1_28"/>
          <p:cNvSpPr txBox="1"/>
          <p:nvPr>
            <p:ph type="title"/>
          </p:nvPr>
        </p:nvSpPr>
        <p:spPr>
          <a:xfrm>
            <a:off x="264025" y="163375"/>
            <a:ext cx="8222100" cy="767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SzPts val="3200"/>
              <a:buNone/>
            </a:pPr>
            <a:r>
              <a:rPr lang="en" sz="2800">
                <a:latin typeface="Arial"/>
                <a:ea typeface="Arial"/>
                <a:cs typeface="Arial"/>
                <a:sym typeface="Arial"/>
              </a:rPr>
              <a:t>Descenso de Gradiente - Conceptos Básicos</a:t>
            </a:r>
            <a:endParaRPr sz="2800">
              <a:latin typeface="Arial"/>
              <a:ea typeface="Arial"/>
              <a:cs typeface="Arial"/>
              <a:sym typeface="Arial"/>
            </a:endParaRPr>
          </a:p>
        </p:txBody>
      </p:sp>
      <p:pic>
        <p:nvPicPr>
          <p:cNvPr id="338" name="Google Shape;338;g2c0cf69e304_1_28"/>
          <p:cNvPicPr preferRelativeResize="0"/>
          <p:nvPr/>
        </p:nvPicPr>
        <p:blipFill>
          <a:blip r:embed="rId3">
            <a:alphaModFix/>
          </a:blip>
          <a:stretch>
            <a:fillRect/>
          </a:stretch>
        </p:blipFill>
        <p:spPr>
          <a:xfrm>
            <a:off x="4448525" y="2245550"/>
            <a:ext cx="4584575" cy="196594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g2c1446d58c8_3_158"/>
          <p:cNvSpPr txBox="1"/>
          <p:nvPr>
            <p:ph type="title"/>
          </p:nvPr>
        </p:nvSpPr>
        <p:spPr>
          <a:xfrm>
            <a:off x="491125" y="316100"/>
            <a:ext cx="2373300" cy="461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Edith Canelo</a:t>
            </a:r>
            <a:endParaRPr/>
          </a:p>
        </p:txBody>
      </p:sp>
      <p:sp>
        <p:nvSpPr>
          <p:cNvPr id="88" name="Google Shape;88;g2c1446d58c8_3_158"/>
          <p:cNvSpPr txBox="1"/>
          <p:nvPr>
            <p:ph idx="1" type="body"/>
          </p:nvPr>
        </p:nvSpPr>
        <p:spPr>
          <a:xfrm>
            <a:off x="310525" y="3096825"/>
            <a:ext cx="2734500" cy="152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200"/>
              <a:buNone/>
            </a:pPr>
            <a:r>
              <a:rPr lang="en"/>
              <a:t>Sobre mi:</a:t>
            </a:r>
            <a:endParaRPr/>
          </a:p>
          <a:p>
            <a:pPr indent="0" lvl="0" marL="0" rtl="0" algn="l">
              <a:lnSpc>
                <a:spcPct val="115000"/>
              </a:lnSpc>
              <a:spcBef>
                <a:spcPts val="1600"/>
              </a:spcBef>
              <a:spcAft>
                <a:spcPts val="0"/>
              </a:spcAft>
              <a:buSzPts val="1200"/>
              <a:buNone/>
            </a:pPr>
            <a:r>
              <a:rPr lang="en"/>
              <a:t>Bachiller en Ingeniería de Sistemas por la Universidad Nacional de San Cristóbal de Huamanga. </a:t>
            </a:r>
            <a:endParaRPr/>
          </a:p>
          <a:p>
            <a:pPr indent="0" lvl="0" marL="0" rtl="0" algn="l">
              <a:lnSpc>
                <a:spcPct val="115000"/>
              </a:lnSpc>
              <a:spcBef>
                <a:spcPts val="1600"/>
              </a:spcBef>
              <a:spcAft>
                <a:spcPts val="0"/>
              </a:spcAft>
              <a:buSzPts val="1200"/>
              <a:buNone/>
            </a:pPr>
            <a:r>
              <a:rPr lang="en"/>
              <a:t>Data Analyst en Encora</a:t>
            </a:r>
            <a:endParaRPr/>
          </a:p>
        </p:txBody>
      </p:sp>
      <p:sp>
        <p:nvSpPr>
          <p:cNvPr id="89" name="Google Shape;89;g2c1446d58c8_3_158"/>
          <p:cNvSpPr txBox="1"/>
          <p:nvPr/>
        </p:nvSpPr>
        <p:spPr>
          <a:xfrm>
            <a:off x="4157100" y="974925"/>
            <a:ext cx="4622700" cy="4617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800"/>
              <a:buFont typeface="Arial"/>
              <a:buNone/>
            </a:pPr>
            <a:r>
              <a:rPr lang="en" sz="1800" u="sng">
                <a:solidFill>
                  <a:schemeClr val="hlink"/>
                </a:solidFill>
                <a:hlinkClick r:id="rId3"/>
              </a:rPr>
              <a:t>https://www.linkedin.com/in/edith-canelo/</a:t>
            </a:r>
            <a:endParaRPr b="0" i="0" sz="1800" u="none" cap="none" strike="noStrike">
              <a:solidFill>
                <a:srgbClr val="0000FF"/>
              </a:solidFill>
              <a:latin typeface="Arial"/>
              <a:ea typeface="Arial"/>
              <a:cs typeface="Arial"/>
              <a:sym typeface="Arial"/>
            </a:endParaRPr>
          </a:p>
        </p:txBody>
      </p:sp>
      <p:sp>
        <p:nvSpPr>
          <p:cNvPr id="90" name="Google Shape;90;g2c1446d58c8_3_158"/>
          <p:cNvSpPr txBox="1"/>
          <p:nvPr/>
        </p:nvSpPr>
        <p:spPr>
          <a:xfrm>
            <a:off x="4157100" y="2603575"/>
            <a:ext cx="3110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200"/>
              </a:spcAft>
              <a:buClr>
                <a:srgbClr val="000000"/>
              </a:buClr>
              <a:buSzPts val="1800"/>
              <a:buFont typeface="Arial"/>
              <a:buNone/>
            </a:pPr>
            <a:r>
              <a:rPr lang="en" sz="1800">
                <a:solidFill>
                  <a:srgbClr val="FF0000"/>
                </a:solidFill>
              </a:rPr>
              <a:t>canelo.edith</a:t>
            </a:r>
            <a:r>
              <a:rPr b="0" i="0" lang="en" sz="1800" u="none" cap="none" strike="noStrike">
                <a:solidFill>
                  <a:srgbClr val="FF0000"/>
                </a:solidFill>
                <a:latin typeface="Arial"/>
                <a:ea typeface="Arial"/>
                <a:cs typeface="Arial"/>
                <a:sym typeface="Arial"/>
              </a:rPr>
              <a:t>@gmail.com</a:t>
            </a:r>
            <a:endParaRPr b="0" i="0" sz="1800" u="none" cap="none" strike="noStrike">
              <a:solidFill>
                <a:srgbClr val="FF0000"/>
              </a:solidFill>
              <a:latin typeface="Arial"/>
              <a:ea typeface="Arial"/>
              <a:cs typeface="Arial"/>
              <a:sym typeface="Arial"/>
            </a:endParaRPr>
          </a:p>
        </p:txBody>
      </p:sp>
      <p:pic>
        <p:nvPicPr>
          <p:cNvPr id="91" name="Google Shape;91;g2c1446d58c8_3_158"/>
          <p:cNvPicPr preferRelativeResize="0"/>
          <p:nvPr/>
        </p:nvPicPr>
        <p:blipFill rotWithShape="1">
          <a:blip r:embed="rId4">
            <a:alphaModFix/>
          </a:blip>
          <a:srcRect b="0" l="0" r="0" t="0"/>
          <a:stretch/>
        </p:blipFill>
        <p:spPr>
          <a:xfrm>
            <a:off x="4215832" y="88350"/>
            <a:ext cx="1840174" cy="1035101"/>
          </a:xfrm>
          <a:prstGeom prst="rect">
            <a:avLst/>
          </a:prstGeom>
          <a:noFill/>
          <a:ln>
            <a:noFill/>
          </a:ln>
        </p:spPr>
      </p:pic>
      <p:pic>
        <p:nvPicPr>
          <p:cNvPr id="92" name="Google Shape;92;g2c1446d58c8_3_158"/>
          <p:cNvPicPr preferRelativeResize="0"/>
          <p:nvPr/>
        </p:nvPicPr>
        <p:blipFill rotWithShape="1">
          <a:blip r:embed="rId5">
            <a:alphaModFix/>
          </a:blip>
          <a:srcRect b="19524" l="0" r="0" t="20695"/>
          <a:stretch/>
        </p:blipFill>
        <p:spPr>
          <a:xfrm>
            <a:off x="4157100" y="1617275"/>
            <a:ext cx="2903350" cy="953400"/>
          </a:xfrm>
          <a:prstGeom prst="rect">
            <a:avLst/>
          </a:prstGeom>
          <a:noFill/>
          <a:ln>
            <a:noFill/>
          </a:ln>
        </p:spPr>
      </p:pic>
      <p:pic>
        <p:nvPicPr>
          <p:cNvPr id="93" name="Google Shape;93;g2c1446d58c8_3_158"/>
          <p:cNvPicPr preferRelativeResize="0"/>
          <p:nvPr/>
        </p:nvPicPr>
        <p:blipFill rotWithShape="1">
          <a:blip r:embed="rId6">
            <a:alphaModFix/>
          </a:blip>
          <a:srcRect b="24958" l="0" r="0" t="0"/>
          <a:stretch/>
        </p:blipFill>
        <p:spPr>
          <a:xfrm>
            <a:off x="708325" y="967863"/>
            <a:ext cx="1938898" cy="1938897"/>
          </a:xfrm>
          <a:prstGeom prst="rect">
            <a:avLst/>
          </a:prstGeom>
          <a:noFill/>
          <a:ln>
            <a:noFill/>
          </a:ln>
        </p:spPr>
      </p:pic>
      <p:sp>
        <p:nvSpPr>
          <p:cNvPr id="94" name="Google Shape;94;g2c1446d58c8_3_158"/>
          <p:cNvSpPr txBox="1"/>
          <p:nvPr/>
        </p:nvSpPr>
        <p:spPr>
          <a:xfrm>
            <a:off x="7110600" y="4076725"/>
            <a:ext cx="2033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200"/>
              </a:spcAft>
              <a:buClr>
                <a:srgbClr val="000000"/>
              </a:buClr>
              <a:buSzPts val="1800"/>
              <a:buFont typeface="Arial"/>
              <a:buNone/>
            </a:pPr>
            <a:r>
              <a:rPr b="0" i="0" lang="en" sz="1800" u="none" cap="none" strike="noStrike">
                <a:solidFill>
                  <a:srgbClr val="000000"/>
                </a:solidFill>
                <a:latin typeface="Arial"/>
                <a:ea typeface="Arial"/>
                <a:cs typeface="Arial"/>
                <a:sym typeface="Arial"/>
              </a:rPr>
              <a:t>+519962868</a:t>
            </a:r>
            <a:r>
              <a:rPr lang="en" sz="1800"/>
              <a:t>30</a:t>
            </a:r>
            <a:r>
              <a:rPr b="0" i="0" lang="en" sz="1800" u="none" cap="none" strike="noStrike">
                <a:solidFill>
                  <a:srgbClr val="000000"/>
                </a:solidFill>
                <a:latin typeface="Arial"/>
                <a:ea typeface="Arial"/>
                <a:cs typeface="Arial"/>
                <a:sym typeface="Arial"/>
              </a:rPr>
              <a:t> </a:t>
            </a:r>
            <a:endParaRPr b="0" i="0" sz="1800" u="none" cap="none" strike="noStrike">
              <a:solidFill>
                <a:srgbClr val="000000"/>
              </a:solidFill>
              <a:latin typeface="Arial"/>
              <a:ea typeface="Arial"/>
              <a:cs typeface="Arial"/>
              <a:sym typeface="Arial"/>
            </a:endParaRPr>
          </a:p>
        </p:txBody>
      </p:sp>
      <p:pic>
        <p:nvPicPr>
          <p:cNvPr id="95" name="Google Shape;95;g2c1446d58c8_3_158"/>
          <p:cNvPicPr preferRelativeResize="0"/>
          <p:nvPr/>
        </p:nvPicPr>
        <p:blipFill>
          <a:blip r:embed="rId7">
            <a:alphaModFix/>
          </a:blip>
          <a:stretch>
            <a:fillRect/>
          </a:stretch>
        </p:blipFill>
        <p:spPr>
          <a:xfrm>
            <a:off x="7744700" y="2788325"/>
            <a:ext cx="1035100" cy="1035100"/>
          </a:xfrm>
          <a:prstGeom prst="rect">
            <a:avLst/>
          </a:prstGeom>
          <a:noFill/>
          <a:ln>
            <a:noFill/>
          </a:ln>
        </p:spPr>
      </p:pic>
      <p:pic>
        <p:nvPicPr>
          <p:cNvPr id="96" name="Google Shape;96;g2c1446d58c8_3_158"/>
          <p:cNvPicPr preferRelativeResize="0"/>
          <p:nvPr/>
        </p:nvPicPr>
        <p:blipFill>
          <a:blip r:embed="rId8">
            <a:alphaModFix/>
          </a:blip>
          <a:stretch>
            <a:fillRect/>
          </a:stretch>
        </p:blipFill>
        <p:spPr>
          <a:xfrm>
            <a:off x="4865787" y="3098175"/>
            <a:ext cx="1383264" cy="19388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g2c0cf69e304_1_45"/>
          <p:cNvSpPr txBox="1"/>
          <p:nvPr/>
        </p:nvSpPr>
        <p:spPr>
          <a:xfrm>
            <a:off x="373025" y="1665950"/>
            <a:ext cx="4189800" cy="31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solidFill>
                  <a:schemeClr val="lt2"/>
                </a:solidFill>
                <a:latin typeface="Roboto"/>
                <a:ea typeface="Roboto"/>
                <a:cs typeface="Roboto"/>
                <a:sym typeface="Roboto"/>
              </a:rPr>
              <a:t>Gradiente</a:t>
            </a:r>
            <a:r>
              <a:rPr b="1" lang="en" sz="1800">
                <a:solidFill>
                  <a:schemeClr val="lt2"/>
                </a:solidFill>
                <a:latin typeface="Roboto"/>
                <a:ea typeface="Roboto"/>
                <a:cs typeface="Roboto"/>
                <a:sym typeface="Roboto"/>
              </a:rPr>
              <a:t>:</a:t>
            </a:r>
            <a:endParaRPr sz="1800">
              <a:solidFill>
                <a:schemeClr val="lt2"/>
              </a:solidFill>
              <a:latin typeface="Roboto"/>
              <a:ea typeface="Roboto"/>
              <a:cs typeface="Roboto"/>
              <a:sym typeface="Roboto"/>
            </a:endParaRPr>
          </a:p>
          <a:p>
            <a:pPr indent="-317500" lvl="0" marL="457200" rtl="0" algn="l">
              <a:lnSpc>
                <a:spcPct val="115000"/>
              </a:lnSpc>
              <a:spcBef>
                <a:spcPts val="0"/>
              </a:spcBef>
              <a:spcAft>
                <a:spcPts val="0"/>
              </a:spcAft>
              <a:buClr>
                <a:srgbClr val="212121"/>
              </a:buClr>
              <a:buSzPts val="1400"/>
              <a:buChar char="-"/>
            </a:pPr>
            <a:r>
              <a:rPr lang="en" sz="1600">
                <a:solidFill>
                  <a:schemeClr val="lt2"/>
                </a:solidFill>
                <a:latin typeface="Roboto"/>
                <a:ea typeface="Roboto"/>
                <a:cs typeface="Roboto"/>
                <a:sym typeface="Roboto"/>
              </a:rPr>
              <a:t>El gradiente de una función es un vector que contiene las derivadas parciales de la función respecto a cada una de las variables independientes.</a:t>
            </a:r>
            <a:endParaRPr sz="1600">
              <a:solidFill>
                <a:schemeClr val="lt2"/>
              </a:solidFill>
              <a:latin typeface="Roboto"/>
              <a:ea typeface="Roboto"/>
              <a:cs typeface="Roboto"/>
              <a:sym typeface="Roboto"/>
            </a:endParaRPr>
          </a:p>
          <a:p>
            <a:pPr indent="-317500" lvl="0" marL="457200" rtl="0" algn="l">
              <a:lnSpc>
                <a:spcPct val="115000"/>
              </a:lnSpc>
              <a:spcBef>
                <a:spcPts val="0"/>
              </a:spcBef>
              <a:spcAft>
                <a:spcPts val="0"/>
              </a:spcAft>
              <a:buClr>
                <a:srgbClr val="212121"/>
              </a:buClr>
              <a:buSzPts val="1400"/>
              <a:buChar char="-"/>
            </a:pPr>
            <a:r>
              <a:rPr lang="en" sz="1600">
                <a:solidFill>
                  <a:schemeClr val="lt2"/>
                </a:solidFill>
                <a:latin typeface="Roboto"/>
                <a:ea typeface="Roboto"/>
                <a:cs typeface="Roboto"/>
                <a:sym typeface="Roboto"/>
              </a:rPr>
              <a:t>El gradiente indica la dirección de máximo crecimiento de la función en un punto dado del espacio de entrada, y su magnitud indica la tasa de cambio de la función en esa dirección.</a:t>
            </a:r>
            <a:endParaRPr sz="1600">
              <a:solidFill>
                <a:schemeClr val="lt2"/>
              </a:solidFill>
              <a:latin typeface="Roboto"/>
              <a:ea typeface="Roboto"/>
              <a:cs typeface="Roboto"/>
              <a:sym typeface="Roboto"/>
            </a:endParaRPr>
          </a:p>
          <a:p>
            <a:pPr indent="0" lvl="0" marL="0" rtl="0" algn="l">
              <a:lnSpc>
                <a:spcPct val="115000"/>
              </a:lnSpc>
              <a:spcBef>
                <a:spcPts val="0"/>
              </a:spcBef>
              <a:spcAft>
                <a:spcPts val="0"/>
              </a:spcAft>
              <a:buNone/>
            </a:pPr>
            <a:r>
              <a:t/>
            </a:r>
            <a:endParaRPr>
              <a:highlight>
                <a:srgbClr val="FFFFFF"/>
              </a:highlight>
            </a:endParaRPr>
          </a:p>
          <a:p>
            <a:pPr indent="0" lvl="0" marL="0" rtl="0" algn="l">
              <a:spcBef>
                <a:spcPts val="0"/>
              </a:spcBef>
              <a:spcAft>
                <a:spcPts val="0"/>
              </a:spcAft>
              <a:buNone/>
            </a:pPr>
            <a:r>
              <a:t/>
            </a:r>
            <a:endParaRPr sz="1000">
              <a:solidFill>
                <a:srgbClr val="ECECEC"/>
              </a:solidFill>
              <a:highlight>
                <a:srgbClr val="212121"/>
              </a:highlight>
              <a:latin typeface="Roboto"/>
              <a:ea typeface="Roboto"/>
              <a:cs typeface="Roboto"/>
              <a:sym typeface="Roboto"/>
            </a:endParaRPr>
          </a:p>
          <a:p>
            <a:pPr indent="0" lvl="0" marL="0" rtl="0" algn="l">
              <a:spcBef>
                <a:spcPts val="0"/>
              </a:spcBef>
              <a:spcAft>
                <a:spcPts val="0"/>
              </a:spcAft>
              <a:buNone/>
            </a:pPr>
            <a:r>
              <a:t/>
            </a:r>
            <a:endParaRPr sz="1200">
              <a:solidFill>
                <a:srgbClr val="ECECEC"/>
              </a:solidFill>
              <a:highlight>
                <a:srgbClr val="212121"/>
              </a:highlight>
              <a:latin typeface="Roboto"/>
              <a:ea typeface="Roboto"/>
              <a:cs typeface="Roboto"/>
              <a:sym typeface="Roboto"/>
            </a:endParaRPr>
          </a:p>
        </p:txBody>
      </p:sp>
      <p:sp>
        <p:nvSpPr>
          <p:cNvPr id="344" name="Google Shape;344;g2c0cf69e304_1_45"/>
          <p:cNvSpPr txBox="1"/>
          <p:nvPr>
            <p:ph type="title"/>
          </p:nvPr>
        </p:nvSpPr>
        <p:spPr>
          <a:xfrm>
            <a:off x="264025" y="163375"/>
            <a:ext cx="8222100" cy="767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SzPts val="3200"/>
              <a:buNone/>
            </a:pPr>
            <a:r>
              <a:rPr lang="en" sz="2800">
                <a:latin typeface="Arial"/>
                <a:ea typeface="Arial"/>
                <a:cs typeface="Arial"/>
                <a:sym typeface="Arial"/>
              </a:rPr>
              <a:t>Descenso de Gradiente - Conceptos Básicos</a:t>
            </a:r>
            <a:endParaRPr sz="2800">
              <a:latin typeface="Arial"/>
              <a:ea typeface="Arial"/>
              <a:cs typeface="Arial"/>
              <a:sym typeface="Arial"/>
            </a:endParaRPr>
          </a:p>
        </p:txBody>
      </p:sp>
      <p:pic>
        <p:nvPicPr>
          <p:cNvPr id="345" name="Google Shape;345;g2c0cf69e304_1_45"/>
          <p:cNvPicPr preferRelativeResize="0"/>
          <p:nvPr/>
        </p:nvPicPr>
        <p:blipFill>
          <a:blip r:embed="rId3">
            <a:alphaModFix/>
          </a:blip>
          <a:stretch>
            <a:fillRect/>
          </a:stretch>
        </p:blipFill>
        <p:spPr>
          <a:xfrm>
            <a:off x="4562813" y="2404851"/>
            <a:ext cx="4459887" cy="767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2c0cf69e304_1_71"/>
          <p:cNvSpPr txBox="1"/>
          <p:nvPr>
            <p:ph type="title"/>
          </p:nvPr>
        </p:nvSpPr>
        <p:spPr>
          <a:xfrm>
            <a:off x="264025" y="163375"/>
            <a:ext cx="8222100" cy="767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SzPts val="3200"/>
              <a:buNone/>
            </a:pPr>
            <a:r>
              <a:rPr lang="en" sz="2800">
                <a:latin typeface="Arial"/>
                <a:ea typeface="Arial"/>
                <a:cs typeface="Arial"/>
                <a:sym typeface="Arial"/>
              </a:rPr>
              <a:t>Descenso de Gradiente - Conceptos Básicos</a:t>
            </a:r>
            <a:endParaRPr sz="2800">
              <a:latin typeface="Arial"/>
              <a:ea typeface="Arial"/>
              <a:cs typeface="Arial"/>
              <a:sym typeface="Arial"/>
            </a:endParaRPr>
          </a:p>
        </p:txBody>
      </p:sp>
      <p:sp>
        <p:nvSpPr>
          <p:cNvPr id="351" name="Google Shape;351;g2c0cf69e304_1_71"/>
          <p:cNvSpPr txBox="1"/>
          <p:nvPr/>
        </p:nvSpPr>
        <p:spPr>
          <a:xfrm>
            <a:off x="179125" y="1755975"/>
            <a:ext cx="3941100" cy="29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solidFill>
                  <a:schemeClr val="lt2"/>
                </a:solidFill>
                <a:latin typeface="Roboto"/>
                <a:ea typeface="Roboto"/>
                <a:cs typeface="Roboto"/>
                <a:sym typeface="Roboto"/>
              </a:rPr>
              <a:t>Mínimo Local:</a:t>
            </a:r>
            <a:endParaRPr sz="1800">
              <a:solidFill>
                <a:srgbClr val="0D0D0D"/>
              </a:solidFill>
              <a:latin typeface="Roboto"/>
              <a:ea typeface="Roboto"/>
              <a:cs typeface="Roboto"/>
              <a:sym typeface="Roboto"/>
            </a:endParaRPr>
          </a:p>
          <a:p>
            <a:pPr indent="-330200" lvl="0" marL="457200" rtl="0" algn="l">
              <a:spcBef>
                <a:spcPts val="0"/>
              </a:spcBef>
              <a:spcAft>
                <a:spcPts val="0"/>
              </a:spcAft>
              <a:buClr>
                <a:schemeClr val="lt2"/>
              </a:buClr>
              <a:buSzPts val="1600"/>
              <a:buFont typeface="Roboto"/>
              <a:buChar char="-"/>
            </a:pPr>
            <a:r>
              <a:rPr lang="en" sz="1600">
                <a:solidFill>
                  <a:schemeClr val="lt2"/>
                </a:solidFill>
                <a:latin typeface="Roboto"/>
                <a:ea typeface="Roboto"/>
                <a:cs typeface="Roboto"/>
                <a:sym typeface="Roboto"/>
              </a:rPr>
              <a:t>Es un punto en el dominio de una función donde el valor de la función es menor o igual que el valor de la función en todos los puntos cercanos.</a:t>
            </a:r>
            <a:endParaRPr sz="1200">
              <a:solidFill>
                <a:srgbClr val="0D0D0D"/>
              </a:solidFill>
              <a:latin typeface="Roboto"/>
              <a:ea typeface="Roboto"/>
              <a:cs typeface="Roboto"/>
              <a:sym typeface="Roboto"/>
            </a:endParaRPr>
          </a:p>
          <a:p>
            <a:pPr indent="0" lvl="0" marL="0" rtl="0" algn="l">
              <a:spcBef>
                <a:spcPts val="0"/>
              </a:spcBef>
              <a:spcAft>
                <a:spcPts val="0"/>
              </a:spcAft>
              <a:buNone/>
            </a:pPr>
            <a:r>
              <a:rPr lang="en" sz="1200">
                <a:solidFill>
                  <a:srgbClr val="0D0D0D"/>
                </a:solidFill>
                <a:latin typeface="Roboto"/>
                <a:ea typeface="Roboto"/>
                <a:cs typeface="Roboto"/>
                <a:sym typeface="Roboto"/>
              </a:rPr>
              <a:t>.</a:t>
            </a:r>
            <a:endParaRPr sz="1200">
              <a:solidFill>
                <a:srgbClr val="0D0D0D"/>
              </a:solidFill>
              <a:latin typeface="Roboto"/>
              <a:ea typeface="Roboto"/>
              <a:cs typeface="Roboto"/>
              <a:sym typeface="Roboto"/>
            </a:endParaRPr>
          </a:p>
          <a:p>
            <a:pPr indent="0" lvl="0" marL="0" rtl="0" algn="l">
              <a:spcBef>
                <a:spcPts val="0"/>
              </a:spcBef>
              <a:spcAft>
                <a:spcPts val="0"/>
              </a:spcAft>
              <a:buNone/>
            </a:pPr>
            <a:r>
              <a:rPr b="1" lang="en" sz="1800" u="sng">
                <a:solidFill>
                  <a:schemeClr val="lt2"/>
                </a:solidFill>
                <a:latin typeface="Roboto"/>
                <a:ea typeface="Roboto"/>
                <a:cs typeface="Roboto"/>
                <a:sym typeface="Roboto"/>
              </a:rPr>
              <a:t>Mínimo Global:</a:t>
            </a:r>
            <a:endParaRPr sz="1800">
              <a:solidFill>
                <a:srgbClr val="0D0D0D"/>
              </a:solidFill>
              <a:latin typeface="Roboto"/>
              <a:ea typeface="Roboto"/>
              <a:cs typeface="Roboto"/>
              <a:sym typeface="Roboto"/>
            </a:endParaRPr>
          </a:p>
          <a:p>
            <a:pPr indent="-330200" lvl="0" marL="457200" rtl="0" algn="l">
              <a:spcBef>
                <a:spcPts val="0"/>
              </a:spcBef>
              <a:spcAft>
                <a:spcPts val="0"/>
              </a:spcAft>
              <a:buClr>
                <a:schemeClr val="lt2"/>
              </a:buClr>
              <a:buSzPts val="1600"/>
              <a:buFont typeface="Roboto"/>
              <a:buChar char="-"/>
            </a:pPr>
            <a:r>
              <a:rPr lang="en" sz="1600">
                <a:solidFill>
                  <a:schemeClr val="lt2"/>
                </a:solidFill>
                <a:latin typeface="Roboto"/>
                <a:ea typeface="Roboto"/>
                <a:cs typeface="Roboto"/>
                <a:sym typeface="Roboto"/>
              </a:rPr>
              <a:t>Es el punto más bajo en toda la función.</a:t>
            </a:r>
            <a:endParaRPr sz="1800">
              <a:solidFill>
                <a:srgbClr val="0D0D0D"/>
              </a:solidFill>
              <a:latin typeface="Roboto"/>
              <a:ea typeface="Roboto"/>
              <a:cs typeface="Roboto"/>
              <a:sym typeface="Roboto"/>
            </a:endParaRPr>
          </a:p>
        </p:txBody>
      </p:sp>
      <p:pic>
        <p:nvPicPr>
          <p:cNvPr id="352" name="Google Shape;352;g2c0cf69e304_1_71"/>
          <p:cNvPicPr preferRelativeResize="0"/>
          <p:nvPr/>
        </p:nvPicPr>
        <p:blipFill>
          <a:blip r:embed="rId3">
            <a:alphaModFix/>
          </a:blip>
          <a:stretch>
            <a:fillRect/>
          </a:stretch>
        </p:blipFill>
        <p:spPr>
          <a:xfrm>
            <a:off x="4234025" y="1832175"/>
            <a:ext cx="4914751" cy="243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g2c0cf69e304_1_56"/>
          <p:cNvSpPr txBox="1"/>
          <p:nvPr/>
        </p:nvSpPr>
        <p:spPr>
          <a:xfrm>
            <a:off x="470100" y="1810675"/>
            <a:ext cx="4749600" cy="248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solidFill>
                  <a:schemeClr val="lt2"/>
                </a:solidFill>
                <a:latin typeface="Roboto"/>
                <a:ea typeface="Roboto"/>
                <a:cs typeface="Roboto"/>
                <a:sym typeface="Roboto"/>
              </a:rPr>
              <a:t>Ventajas:</a:t>
            </a:r>
            <a:endParaRPr sz="1800">
              <a:solidFill>
                <a:schemeClr val="lt2"/>
              </a:solidFill>
              <a:latin typeface="Roboto"/>
              <a:ea typeface="Roboto"/>
              <a:cs typeface="Roboto"/>
              <a:sym typeface="Roboto"/>
            </a:endParaRPr>
          </a:p>
          <a:p>
            <a:pPr indent="-342900" lvl="0" marL="457200" rtl="0" algn="l">
              <a:spcBef>
                <a:spcPts val="0"/>
              </a:spcBef>
              <a:spcAft>
                <a:spcPts val="0"/>
              </a:spcAft>
              <a:buClr>
                <a:schemeClr val="lt2"/>
              </a:buClr>
              <a:buSzPts val="1800"/>
              <a:buFont typeface="Roboto"/>
              <a:buChar char="-"/>
            </a:pPr>
            <a:r>
              <a:rPr lang="en" sz="1800">
                <a:solidFill>
                  <a:schemeClr val="lt2"/>
                </a:solidFill>
                <a:latin typeface="Roboto"/>
                <a:ea typeface="Roboto"/>
                <a:cs typeface="Roboto"/>
                <a:sym typeface="Roboto"/>
              </a:rPr>
              <a:t>Menos costosa computacionalmente a la ecuación normal.</a:t>
            </a:r>
            <a:endParaRPr sz="1800">
              <a:solidFill>
                <a:schemeClr val="lt2"/>
              </a:solidFill>
              <a:latin typeface="Roboto"/>
              <a:ea typeface="Roboto"/>
              <a:cs typeface="Roboto"/>
              <a:sym typeface="Roboto"/>
            </a:endParaRPr>
          </a:p>
          <a:p>
            <a:pPr indent="-342900" lvl="0" marL="457200" rtl="0" algn="l">
              <a:spcBef>
                <a:spcPts val="0"/>
              </a:spcBef>
              <a:spcAft>
                <a:spcPts val="0"/>
              </a:spcAft>
              <a:buClr>
                <a:schemeClr val="lt2"/>
              </a:buClr>
              <a:buSzPts val="1800"/>
              <a:buFont typeface="Roboto"/>
              <a:buChar char="-"/>
            </a:pPr>
            <a:r>
              <a:rPr lang="en" sz="1800">
                <a:solidFill>
                  <a:schemeClr val="lt2"/>
                </a:solidFill>
                <a:latin typeface="Roboto"/>
                <a:ea typeface="Roboto"/>
                <a:cs typeface="Roboto"/>
                <a:sym typeface="Roboto"/>
              </a:rPr>
              <a:t>Actualiza los parámetros de forma iterativa con el objetivo de minimizar una función de costo.</a:t>
            </a:r>
            <a:endParaRPr sz="1800">
              <a:solidFill>
                <a:schemeClr val="lt2"/>
              </a:solidFill>
              <a:latin typeface="Roboto"/>
              <a:ea typeface="Roboto"/>
              <a:cs typeface="Roboto"/>
              <a:sym typeface="Roboto"/>
            </a:endParaRPr>
          </a:p>
          <a:p>
            <a:pPr indent="-342900" lvl="0" marL="457200" rtl="0" algn="l">
              <a:spcBef>
                <a:spcPts val="0"/>
              </a:spcBef>
              <a:spcAft>
                <a:spcPts val="0"/>
              </a:spcAft>
              <a:buClr>
                <a:schemeClr val="lt2"/>
              </a:buClr>
              <a:buSzPts val="1800"/>
              <a:buFont typeface="Roboto"/>
              <a:buChar char="-"/>
            </a:pPr>
            <a:r>
              <a:rPr lang="en" sz="1800">
                <a:solidFill>
                  <a:schemeClr val="lt2"/>
                </a:solidFill>
                <a:latin typeface="Roboto"/>
                <a:ea typeface="Roboto"/>
                <a:cs typeface="Roboto"/>
                <a:sym typeface="Roboto"/>
              </a:rPr>
              <a:t>Se utiliza en una amplia gama de modelos de machine learning.</a:t>
            </a:r>
            <a:endParaRPr sz="1800">
              <a:solidFill>
                <a:schemeClr val="lt2"/>
              </a:solidFill>
              <a:latin typeface="Roboto"/>
              <a:ea typeface="Roboto"/>
              <a:cs typeface="Roboto"/>
              <a:sym typeface="Roboto"/>
            </a:endParaRPr>
          </a:p>
          <a:p>
            <a:pPr indent="0" lvl="0" marL="0" rtl="0" algn="l">
              <a:spcBef>
                <a:spcPts val="0"/>
              </a:spcBef>
              <a:spcAft>
                <a:spcPts val="0"/>
              </a:spcAft>
              <a:buNone/>
            </a:pPr>
            <a:r>
              <a:rPr b="1" lang="en" sz="1800" u="sng">
                <a:solidFill>
                  <a:schemeClr val="lt2"/>
                </a:solidFill>
                <a:latin typeface="Roboto"/>
                <a:ea typeface="Roboto"/>
                <a:cs typeface="Roboto"/>
                <a:sym typeface="Roboto"/>
              </a:rPr>
              <a:t>Desventajas:</a:t>
            </a:r>
            <a:endParaRPr sz="1800">
              <a:solidFill>
                <a:schemeClr val="lt2"/>
              </a:solidFill>
              <a:latin typeface="Roboto"/>
              <a:ea typeface="Roboto"/>
              <a:cs typeface="Roboto"/>
              <a:sym typeface="Roboto"/>
            </a:endParaRPr>
          </a:p>
          <a:p>
            <a:pPr indent="-342900" lvl="0" marL="457200" rtl="0" algn="l">
              <a:spcBef>
                <a:spcPts val="0"/>
              </a:spcBef>
              <a:spcAft>
                <a:spcPts val="0"/>
              </a:spcAft>
              <a:buClr>
                <a:schemeClr val="lt2"/>
              </a:buClr>
              <a:buSzPts val="1800"/>
              <a:buFont typeface="Roboto"/>
              <a:buChar char="-"/>
            </a:pPr>
            <a:r>
              <a:rPr lang="en" sz="1800">
                <a:solidFill>
                  <a:schemeClr val="lt2"/>
                </a:solidFill>
                <a:latin typeface="Roboto"/>
                <a:ea typeface="Roboto"/>
                <a:cs typeface="Roboto"/>
                <a:sym typeface="Roboto"/>
              </a:rPr>
              <a:t>Generalmente halla un mínimo local.</a:t>
            </a:r>
            <a:endParaRPr sz="1800">
              <a:solidFill>
                <a:schemeClr val="lt2"/>
              </a:solidFill>
              <a:latin typeface="Roboto"/>
              <a:ea typeface="Roboto"/>
              <a:cs typeface="Roboto"/>
              <a:sym typeface="Roboto"/>
            </a:endParaRPr>
          </a:p>
        </p:txBody>
      </p:sp>
      <p:sp>
        <p:nvSpPr>
          <p:cNvPr id="358" name="Google Shape;358;g2c0cf69e304_1_56"/>
          <p:cNvSpPr txBox="1"/>
          <p:nvPr>
            <p:ph type="title"/>
          </p:nvPr>
        </p:nvSpPr>
        <p:spPr>
          <a:xfrm>
            <a:off x="264025" y="163375"/>
            <a:ext cx="8222100" cy="767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200"/>
              <a:buNone/>
            </a:pPr>
            <a:r>
              <a:rPr lang="en" sz="2800">
                <a:latin typeface="Arial"/>
                <a:ea typeface="Arial"/>
                <a:cs typeface="Arial"/>
                <a:sym typeface="Arial"/>
              </a:rPr>
              <a:t>Descenso de Gradiente - Algoritmo</a:t>
            </a:r>
            <a:endParaRPr/>
          </a:p>
        </p:txBody>
      </p:sp>
      <p:pic>
        <p:nvPicPr>
          <p:cNvPr id="359" name="Google Shape;359;g2c0cf69e304_1_56"/>
          <p:cNvPicPr preferRelativeResize="0"/>
          <p:nvPr/>
        </p:nvPicPr>
        <p:blipFill>
          <a:blip r:embed="rId3">
            <a:alphaModFix/>
          </a:blip>
          <a:stretch>
            <a:fillRect/>
          </a:stretch>
        </p:blipFill>
        <p:spPr>
          <a:xfrm>
            <a:off x="5437200" y="1879075"/>
            <a:ext cx="3630600" cy="2420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g2c0cf69e304_1_64"/>
          <p:cNvSpPr txBox="1"/>
          <p:nvPr/>
        </p:nvSpPr>
        <p:spPr>
          <a:xfrm>
            <a:off x="470100" y="1810675"/>
            <a:ext cx="4749600" cy="248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solidFill>
                  <a:schemeClr val="lt2"/>
                </a:solidFill>
                <a:latin typeface="Roboto"/>
                <a:ea typeface="Roboto"/>
                <a:cs typeface="Roboto"/>
                <a:sym typeface="Roboto"/>
              </a:rPr>
              <a:t>Funcionamiento</a:t>
            </a:r>
            <a:r>
              <a:rPr lang="en" sz="1800">
                <a:solidFill>
                  <a:schemeClr val="lt2"/>
                </a:solidFill>
                <a:latin typeface="Roboto"/>
                <a:ea typeface="Roboto"/>
                <a:cs typeface="Roboto"/>
                <a:sym typeface="Roboto"/>
              </a:rPr>
              <a:t>:</a:t>
            </a:r>
            <a:endParaRPr sz="1800">
              <a:solidFill>
                <a:schemeClr val="lt2"/>
              </a:solidFill>
              <a:latin typeface="Roboto"/>
              <a:ea typeface="Roboto"/>
              <a:cs typeface="Roboto"/>
              <a:sym typeface="Roboto"/>
            </a:endParaRPr>
          </a:p>
          <a:p>
            <a:pPr indent="-342900" lvl="0" marL="457200" rtl="0" algn="l">
              <a:spcBef>
                <a:spcPts val="0"/>
              </a:spcBef>
              <a:spcAft>
                <a:spcPts val="0"/>
              </a:spcAft>
              <a:buClr>
                <a:schemeClr val="lt2"/>
              </a:buClr>
              <a:buSzPts val="1800"/>
              <a:buFont typeface="Roboto"/>
              <a:buChar char="-"/>
            </a:pPr>
            <a:r>
              <a:rPr lang="en" sz="1800">
                <a:solidFill>
                  <a:schemeClr val="lt2"/>
                </a:solidFill>
                <a:latin typeface="Roboto"/>
                <a:ea typeface="Roboto"/>
                <a:cs typeface="Roboto"/>
                <a:sym typeface="Roboto"/>
              </a:rPr>
              <a:t>Mide el gradiente local de la función de error con respecto al vector de parámetros θ y va en la dirección del gradiente descendente.</a:t>
            </a:r>
            <a:endParaRPr sz="1800">
              <a:solidFill>
                <a:schemeClr val="lt2"/>
              </a:solidFill>
              <a:latin typeface="Roboto"/>
              <a:ea typeface="Roboto"/>
              <a:cs typeface="Roboto"/>
              <a:sym typeface="Roboto"/>
            </a:endParaRPr>
          </a:p>
          <a:p>
            <a:pPr indent="-342900" lvl="0" marL="457200" rtl="0" algn="l">
              <a:spcBef>
                <a:spcPts val="0"/>
              </a:spcBef>
              <a:spcAft>
                <a:spcPts val="0"/>
              </a:spcAft>
              <a:buClr>
                <a:schemeClr val="lt2"/>
              </a:buClr>
              <a:buSzPts val="1800"/>
              <a:buFont typeface="Roboto"/>
              <a:buChar char="-"/>
            </a:pPr>
            <a:r>
              <a:rPr lang="en" sz="1800">
                <a:solidFill>
                  <a:schemeClr val="lt2"/>
                </a:solidFill>
                <a:latin typeface="Roboto"/>
                <a:ea typeface="Roboto"/>
                <a:cs typeface="Roboto"/>
                <a:sym typeface="Roboto"/>
              </a:rPr>
              <a:t>Se alcanza un mínimo cuando el gradiente es 0.</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365" name="Google Shape;365;g2c0cf69e304_1_64"/>
          <p:cNvSpPr txBox="1"/>
          <p:nvPr>
            <p:ph type="title"/>
          </p:nvPr>
        </p:nvSpPr>
        <p:spPr>
          <a:xfrm>
            <a:off x="264025" y="163375"/>
            <a:ext cx="8222100" cy="767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200"/>
              <a:buNone/>
            </a:pPr>
            <a:r>
              <a:rPr lang="en" sz="2800">
                <a:latin typeface="Arial"/>
                <a:ea typeface="Arial"/>
                <a:cs typeface="Arial"/>
                <a:sym typeface="Arial"/>
              </a:rPr>
              <a:t>Descenso de Gradiente - Algoritmo</a:t>
            </a:r>
            <a:endParaRPr/>
          </a:p>
        </p:txBody>
      </p:sp>
      <p:pic>
        <p:nvPicPr>
          <p:cNvPr id="366" name="Google Shape;366;g2c0cf69e304_1_64"/>
          <p:cNvPicPr preferRelativeResize="0"/>
          <p:nvPr/>
        </p:nvPicPr>
        <p:blipFill>
          <a:blip r:embed="rId3">
            <a:alphaModFix/>
          </a:blip>
          <a:stretch>
            <a:fillRect/>
          </a:stretch>
        </p:blipFill>
        <p:spPr>
          <a:xfrm>
            <a:off x="5437200" y="1879075"/>
            <a:ext cx="3630600" cy="2420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g2c0cf69e304_1_1"/>
          <p:cNvSpPr txBox="1"/>
          <p:nvPr/>
        </p:nvSpPr>
        <p:spPr>
          <a:xfrm>
            <a:off x="4998175" y="2921125"/>
            <a:ext cx="36918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Roboto"/>
                <a:ea typeface="Roboto"/>
                <a:cs typeface="Roboto"/>
                <a:sym typeface="Roboto"/>
              </a:rPr>
              <a:t>Tasa de aprendizaje muy grande</a:t>
            </a:r>
            <a:endParaRPr sz="1800">
              <a:solidFill>
                <a:schemeClr val="lt2"/>
              </a:solidFill>
              <a:latin typeface="Roboto"/>
              <a:ea typeface="Roboto"/>
              <a:cs typeface="Roboto"/>
              <a:sym typeface="Roboto"/>
            </a:endParaRPr>
          </a:p>
        </p:txBody>
      </p:sp>
      <p:sp>
        <p:nvSpPr>
          <p:cNvPr id="372" name="Google Shape;372;g2c0cf69e304_1_1"/>
          <p:cNvSpPr txBox="1"/>
          <p:nvPr>
            <p:ph type="title"/>
          </p:nvPr>
        </p:nvSpPr>
        <p:spPr>
          <a:xfrm>
            <a:off x="264000" y="232500"/>
            <a:ext cx="8222100" cy="767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200"/>
              <a:buNone/>
            </a:pPr>
            <a:r>
              <a:rPr lang="en" sz="2800">
                <a:latin typeface="Arial"/>
                <a:ea typeface="Arial"/>
                <a:cs typeface="Arial"/>
                <a:sym typeface="Arial"/>
              </a:rPr>
              <a:t>Descenso de Gradiente - Algoritmo</a:t>
            </a:r>
            <a:endParaRPr/>
          </a:p>
        </p:txBody>
      </p:sp>
      <p:sp>
        <p:nvSpPr>
          <p:cNvPr id="373" name="Google Shape;373;g2c0cf69e304_1_1"/>
          <p:cNvSpPr txBox="1"/>
          <p:nvPr/>
        </p:nvSpPr>
        <p:spPr>
          <a:xfrm>
            <a:off x="470100" y="1810675"/>
            <a:ext cx="4749600" cy="248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solidFill>
                  <a:schemeClr val="lt2"/>
                </a:solidFill>
                <a:latin typeface="Roboto"/>
                <a:ea typeface="Roboto"/>
                <a:cs typeface="Roboto"/>
                <a:sym typeface="Roboto"/>
              </a:rPr>
              <a:t>Tasa de aprendizaje</a:t>
            </a:r>
            <a:r>
              <a:rPr b="1" lang="en" sz="1800">
                <a:solidFill>
                  <a:schemeClr val="lt2"/>
                </a:solidFill>
                <a:latin typeface="Roboto"/>
                <a:ea typeface="Roboto"/>
                <a:cs typeface="Roboto"/>
                <a:sym typeface="Roboto"/>
              </a:rPr>
              <a:t>:</a:t>
            </a:r>
            <a:endParaRPr sz="1800">
              <a:solidFill>
                <a:schemeClr val="lt2"/>
              </a:solidFill>
              <a:latin typeface="Roboto"/>
              <a:ea typeface="Roboto"/>
              <a:cs typeface="Roboto"/>
              <a:sym typeface="Roboto"/>
            </a:endParaRPr>
          </a:p>
          <a:p>
            <a:pPr indent="0" lvl="0" marL="0" rtl="0" algn="l">
              <a:spcBef>
                <a:spcPts val="0"/>
              </a:spcBef>
              <a:spcAft>
                <a:spcPts val="0"/>
              </a:spcAft>
              <a:buNone/>
            </a:pPr>
            <a:r>
              <a:rPr lang="en" sz="1200">
                <a:solidFill>
                  <a:srgbClr val="212121"/>
                </a:solidFill>
                <a:latin typeface="Roboto"/>
                <a:ea typeface="Roboto"/>
                <a:cs typeface="Roboto"/>
                <a:sym typeface="Roboto"/>
              </a:rPr>
              <a:t>Controla el tamaño de los pasos que se dan al actualizar los parámetros del modelo en dirección opuesta al gradiente de la función de pérdida.</a:t>
            </a:r>
            <a:endParaRPr sz="1800">
              <a:solidFill>
                <a:srgbClr val="212121"/>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pic>
        <p:nvPicPr>
          <p:cNvPr id="374" name="Google Shape;374;g2c0cf69e304_1_1"/>
          <p:cNvPicPr preferRelativeResize="0"/>
          <p:nvPr/>
        </p:nvPicPr>
        <p:blipFill>
          <a:blip r:embed="rId3">
            <a:alphaModFix/>
          </a:blip>
          <a:stretch>
            <a:fillRect/>
          </a:stretch>
        </p:blipFill>
        <p:spPr>
          <a:xfrm>
            <a:off x="675025" y="3220374"/>
            <a:ext cx="3185775" cy="1720050"/>
          </a:xfrm>
          <a:prstGeom prst="rect">
            <a:avLst/>
          </a:prstGeom>
          <a:noFill/>
          <a:ln>
            <a:noFill/>
          </a:ln>
        </p:spPr>
      </p:pic>
      <p:pic>
        <p:nvPicPr>
          <p:cNvPr id="375" name="Google Shape;375;g2c0cf69e304_1_1"/>
          <p:cNvPicPr preferRelativeResize="0"/>
          <p:nvPr/>
        </p:nvPicPr>
        <p:blipFill>
          <a:blip r:embed="rId4">
            <a:alphaModFix/>
          </a:blip>
          <a:stretch>
            <a:fillRect/>
          </a:stretch>
        </p:blipFill>
        <p:spPr>
          <a:xfrm>
            <a:off x="5219699" y="3404125"/>
            <a:ext cx="2919425" cy="1599225"/>
          </a:xfrm>
          <a:prstGeom prst="rect">
            <a:avLst/>
          </a:prstGeom>
          <a:noFill/>
          <a:ln>
            <a:noFill/>
          </a:ln>
        </p:spPr>
      </p:pic>
      <p:sp>
        <p:nvSpPr>
          <p:cNvPr id="376" name="Google Shape;376;g2c0cf69e304_1_1"/>
          <p:cNvSpPr txBox="1"/>
          <p:nvPr/>
        </p:nvSpPr>
        <p:spPr>
          <a:xfrm>
            <a:off x="621900" y="2889750"/>
            <a:ext cx="36918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Roboto"/>
                <a:ea typeface="Roboto"/>
                <a:cs typeface="Roboto"/>
                <a:sym typeface="Roboto"/>
              </a:rPr>
              <a:t>Tasa de aprendizaje muy pequeño</a:t>
            </a:r>
            <a:endParaRPr sz="1800">
              <a:solidFill>
                <a:schemeClr val="lt2"/>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g2c0cf69e304_1_90"/>
          <p:cNvSpPr txBox="1"/>
          <p:nvPr>
            <p:ph type="title"/>
          </p:nvPr>
        </p:nvSpPr>
        <p:spPr>
          <a:xfrm>
            <a:off x="264000" y="232500"/>
            <a:ext cx="8222100" cy="767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200"/>
              <a:buNone/>
            </a:pPr>
            <a:r>
              <a:rPr lang="en" sz="2800">
                <a:latin typeface="Arial"/>
                <a:ea typeface="Arial"/>
                <a:cs typeface="Arial"/>
                <a:sym typeface="Arial"/>
              </a:rPr>
              <a:t>Descenso de Gradiente - Algoritmo</a:t>
            </a:r>
            <a:endParaRPr/>
          </a:p>
        </p:txBody>
      </p:sp>
      <p:sp>
        <p:nvSpPr>
          <p:cNvPr id="382" name="Google Shape;382;g2c0cf69e304_1_90"/>
          <p:cNvSpPr txBox="1"/>
          <p:nvPr/>
        </p:nvSpPr>
        <p:spPr>
          <a:xfrm>
            <a:off x="470100" y="1582075"/>
            <a:ext cx="4749600" cy="248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Roboto"/>
                <a:ea typeface="Roboto"/>
                <a:cs typeface="Roboto"/>
                <a:sym typeface="Roboto"/>
              </a:rPr>
              <a:t>Modelo de regresión lineal</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a:p>
            <a:pPr indent="0" lvl="0" marL="0" rtl="0" algn="l">
              <a:spcBef>
                <a:spcPts val="0"/>
              </a:spcBef>
              <a:spcAft>
                <a:spcPts val="0"/>
              </a:spcAft>
              <a:buNone/>
            </a:pPr>
            <a:r>
              <a:rPr lang="en" sz="1800">
                <a:solidFill>
                  <a:schemeClr val="lt2"/>
                </a:solidFill>
                <a:latin typeface="Roboto"/>
                <a:ea typeface="Roboto"/>
                <a:cs typeface="Roboto"/>
                <a:sym typeface="Roboto"/>
              </a:rPr>
              <a:t>Función de costo:</a:t>
            </a:r>
            <a:endParaRPr sz="1800">
              <a:solidFill>
                <a:schemeClr val="lt2"/>
              </a:solidFill>
              <a:latin typeface="Roboto"/>
              <a:ea typeface="Roboto"/>
              <a:cs typeface="Roboto"/>
              <a:sym typeface="Roboto"/>
            </a:endParaRPr>
          </a:p>
        </p:txBody>
      </p:sp>
      <p:pic>
        <p:nvPicPr>
          <p:cNvPr id="383" name="Google Shape;383;g2c0cf69e304_1_90"/>
          <p:cNvPicPr preferRelativeResize="0"/>
          <p:nvPr/>
        </p:nvPicPr>
        <p:blipFill>
          <a:blip r:embed="rId3">
            <a:alphaModFix/>
          </a:blip>
          <a:stretch>
            <a:fillRect/>
          </a:stretch>
        </p:blipFill>
        <p:spPr>
          <a:xfrm>
            <a:off x="531550" y="3177650"/>
            <a:ext cx="6204626" cy="1796075"/>
          </a:xfrm>
          <a:prstGeom prst="rect">
            <a:avLst/>
          </a:prstGeom>
          <a:noFill/>
          <a:ln>
            <a:noFill/>
          </a:ln>
        </p:spPr>
      </p:pic>
      <p:pic>
        <p:nvPicPr>
          <p:cNvPr id="384" name="Google Shape;384;g2c0cf69e304_1_90"/>
          <p:cNvPicPr preferRelativeResize="0"/>
          <p:nvPr/>
        </p:nvPicPr>
        <p:blipFill>
          <a:blip r:embed="rId4">
            <a:alphaModFix/>
          </a:blip>
          <a:stretch>
            <a:fillRect/>
          </a:stretch>
        </p:blipFill>
        <p:spPr>
          <a:xfrm>
            <a:off x="457200" y="1990800"/>
            <a:ext cx="3921406" cy="4512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g2c0cf69e304_1_80"/>
          <p:cNvSpPr txBox="1"/>
          <p:nvPr>
            <p:ph type="title"/>
          </p:nvPr>
        </p:nvSpPr>
        <p:spPr>
          <a:xfrm>
            <a:off x="264000" y="232500"/>
            <a:ext cx="8222100" cy="767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200"/>
              <a:buNone/>
            </a:pPr>
            <a:r>
              <a:rPr lang="en" sz="2800">
                <a:latin typeface="Arial"/>
                <a:ea typeface="Arial"/>
                <a:cs typeface="Arial"/>
                <a:sym typeface="Arial"/>
              </a:rPr>
              <a:t>Descenso de Gradiente - Algoritmo</a:t>
            </a:r>
            <a:endParaRPr/>
          </a:p>
        </p:txBody>
      </p:sp>
      <p:sp>
        <p:nvSpPr>
          <p:cNvPr id="390" name="Google Shape;390;g2c0cf69e304_1_80"/>
          <p:cNvSpPr txBox="1"/>
          <p:nvPr/>
        </p:nvSpPr>
        <p:spPr>
          <a:xfrm>
            <a:off x="470100" y="1658275"/>
            <a:ext cx="4749600" cy="248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Roboto"/>
                <a:ea typeface="Roboto"/>
                <a:cs typeface="Roboto"/>
                <a:sym typeface="Roboto"/>
              </a:rPr>
              <a:t>Derivadas parciales de la función de costo</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pic>
        <p:nvPicPr>
          <p:cNvPr id="391" name="Google Shape;391;g2c0cf69e304_1_80"/>
          <p:cNvPicPr preferRelativeResize="0"/>
          <p:nvPr/>
        </p:nvPicPr>
        <p:blipFill>
          <a:blip r:embed="rId3">
            <a:alphaModFix/>
          </a:blip>
          <a:stretch>
            <a:fillRect/>
          </a:stretch>
        </p:blipFill>
        <p:spPr>
          <a:xfrm>
            <a:off x="187800" y="2304250"/>
            <a:ext cx="8778740" cy="18428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g2c0cf69e304_1_114"/>
          <p:cNvSpPr txBox="1"/>
          <p:nvPr>
            <p:ph type="title"/>
          </p:nvPr>
        </p:nvSpPr>
        <p:spPr>
          <a:xfrm>
            <a:off x="264000" y="232500"/>
            <a:ext cx="8222100" cy="767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200"/>
              <a:buNone/>
            </a:pPr>
            <a:r>
              <a:rPr lang="en" sz="2800">
                <a:latin typeface="Arial"/>
                <a:ea typeface="Arial"/>
                <a:cs typeface="Arial"/>
                <a:sym typeface="Arial"/>
              </a:rPr>
              <a:t>Descenso de Gradiente - Algoritmo</a:t>
            </a:r>
            <a:endParaRPr/>
          </a:p>
        </p:txBody>
      </p:sp>
      <p:sp>
        <p:nvSpPr>
          <p:cNvPr id="397" name="Google Shape;397;g2c0cf69e304_1_114"/>
          <p:cNvSpPr txBox="1"/>
          <p:nvPr/>
        </p:nvSpPr>
        <p:spPr>
          <a:xfrm>
            <a:off x="470100" y="1810675"/>
            <a:ext cx="4749600" cy="248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Roboto"/>
                <a:ea typeface="Roboto"/>
                <a:cs typeface="Roboto"/>
                <a:sym typeface="Roboto"/>
              </a:rPr>
              <a:t>Derivadas parciales de la función de costo</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pic>
        <p:nvPicPr>
          <p:cNvPr id="398" name="Google Shape;398;g2c0cf69e304_1_114"/>
          <p:cNvPicPr preferRelativeResize="0"/>
          <p:nvPr/>
        </p:nvPicPr>
        <p:blipFill>
          <a:blip r:embed="rId3">
            <a:alphaModFix/>
          </a:blip>
          <a:stretch>
            <a:fillRect/>
          </a:stretch>
        </p:blipFill>
        <p:spPr>
          <a:xfrm>
            <a:off x="423563" y="2290900"/>
            <a:ext cx="7038975" cy="1847850"/>
          </a:xfrm>
          <a:prstGeom prst="rect">
            <a:avLst/>
          </a:prstGeom>
          <a:noFill/>
          <a:ln>
            <a:noFill/>
          </a:ln>
        </p:spPr>
      </p:pic>
      <p:pic>
        <p:nvPicPr>
          <p:cNvPr id="399" name="Google Shape;399;g2c0cf69e304_1_114"/>
          <p:cNvPicPr preferRelativeResize="0"/>
          <p:nvPr/>
        </p:nvPicPr>
        <p:blipFill>
          <a:blip r:embed="rId4">
            <a:alphaModFix/>
          </a:blip>
          <a:stretch>
            <a:fillRect/>
          </a:stretch>
        </p:blipFill>
        <p:spPr>
          <a:xfrm>
            <a:off x="573950" y="4299475"/>
            <a:ext cx="6388232" cy="5392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g2c0cf69e304_1_122"/>
          <p:cNvSpPr txBox="1"/>
          <p:nvPr/>
        </p:nvSpPr>
        <p:spPr>
          <a:xfrm>
            <a:off x="470100" y="1810675"/>
            <a:ext cx="3221700" cy="248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2"/>
                </a:solidFill>
                <a:latin typeface="Roboto"/>
                <a:ea typeface="Roboto"/>
                <a:cs typeface="Roboto"/>
                <a:sym typeface="Roboto"/>
              </a:rPr>
              <a:t>Actualización de parámetros</a:t>
            </a:r>
            <a:r>
              <a:rPr lang="en" sz="1800">
                <a:solidFill>
                  <a:schemeClr val="lt2"/>
                </a:solidFill>
                <a:latin typeface="Roboto"/>
                <a:ea typeface="Roboto"/>
                <a:cs typeface="Roboto"/>
                <a:sym typeface="Roboto"/>
              </a:rPr>
              <a:t>:</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a:p>
            <a:pPr indent="0" lvl="0" marL="0" rtl="0" algn="l">
              <a:spcBef>
                <a:spcPts val="0"/>
              </a:spcBef>
              <a:spcAft>
                <a:spcPts val="0"/>
              </a:spcAft>
              <a:buNone/>
            </a:pPr>
            <a:r>
              <a:rPr lang="en" sz="1800">
                <a:solidFill>
                  <a:schemeClr val="lt2"/>
                </a:solidFill>
                <a:latin typeface="Roboto"/>
                <a:ea typeface="Roboto"/>
                <a:cs typeface="Roboto"/>
                <a:sym typeface="Roboto"/>
              </a:rPr>
              <a:t>Forma 1 a 1.</a:t>
            </a:r>
            <a:endParaRPr sz="1800">
              <a:solidFill>
                <a:schemeClr val="lt2"/>
              </a:solidFill>
              <a:latin typeface="Roboto"/>
              <a:ea typeface="Roboto"/>
              <a:cs typeface="Roboto"/>
              <a:sym typeface="Roboto"/>
            </a:endParaRPr>
          </a:p>
        </p:txBody>
      </p:sp>
      <p:sp>
        <p:nvSpPr>
          <p:cNvPr id="405" name="Google Shape;405;g2c0cf69e304_1_122"/>
          <p:cNvSpPr txBox="1"/>
          <p:nvPr>
            <p:ph type="title"/>
          </p:nvPr>
        </p:nvSpPr>
        <p:spPr>
          <a:xfrm>
            <a:off x="264000" y="232500"/>
            <a:ext cx="8222100" cy="767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200"/>
              <a:buNone/>
            </a:pPr>
            <a:r>
              <a:rPr lang="en" sz="2800">
                <a:latin typeface="Arial"/>
                <a:ea typeface="Arial"/>
                <a:cs typeface="Arial"/>
                <a:sym typeface="Arial"/>
              </a:rPr>
              <a:t>Descenso de Gradiente - Algoritmo</a:t>
            </a:r>
            <a:endParaRPr/>
          </a:p>
        </p:txBody>
      </p:sp>
      <p:pic>
        <p:nvPicPr>
          <p:cNvPr id="406" name="Google Shape;406;g2c0cf69e304_1_122"/>
          <p:cNvPicPr preferRelativeResize="0"/>
          <p:nvPr/>
        </p:nvPicPr>
        <p:blipFill>
          <a:blip r:embed="rId3">
            <a:alphaModFix/>
          </a:blip>
          <a:stretch>
            <a:fillRect/>
          </a:stretch>
        </p:blipFill>
        <p:spPr>
          <a:xfrm>
            <a:off x="470100" y="2963900"/>
            <a:ext cx="2696200" cy="1185400"/>
          </a:xfrm>
          <a:prstGeom prst="rect">
            <a:avLst/>
          </a:prstGeom>
          <a:noFill/>
          <a:ln>
            <a:noFill/>
          </a:ln>
        </p:spPr>
      </p:pic>
      <p:pic>
        <p:nvPicPr>
          <p:cNvPr id="407" name="Google Shape;407;g2c0cf69e304_1_122"/>
          <p:cNvPicPr preferRelativeResize="0"/>
          <p:nvPr/>
        </p:nvPicPr>
        <p:blipFill>
          <a:blip r:embed="rId4">
            <a:alphaModFix/>
          </a:blip>
          <a:stretch>
            <a:fillRect/>
          </a:stretch>
        </p:blipFill>
        <p:spPr>
          <a:xfrm>
            <a:off x="4943475" y="3192500"/>
            <a:ext cx="2547368" cy="767700"/>
          </a:xfrm>
          <a:prstGeom prst="rect">
            <a:avLst/>
          </a:prstGeom>
          <a:noFill/>
          <a:ln>
            <a:noFill/>
          </a:ln>
        </p:spPr>
      </p:pic>
      <p:sp>
        <p:nvSpPr>
          <p:cNvPr id="408" name="Google Shape;408;g2c0cf69e304_1_122"/>
          <p:cNvSpPr txBox="1"/>
          <p:nvPr/>
        </p:nvSpPr>
        <p:spPr>
          <a:xfrm>
            <a:off x="4943475" y="2419350"/>
            <a:ext cx="2640900" cy="4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Roboto"/>
                <a:ea typeface="Roboto"/>
                <a:cs typeface="Roboto"/>
                <a:sym typeface="Roboto"/>
              </a:rPr>
              <a:t>Forma vectorial</a:t>
            </a:r>
            <a:endParaRPr sz="1800">
              <a:solidFill>
                <a:schemeClr val="lt2"/>
              </a:solidFill>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g2c1446d58c8_0_6"/>
          <p:cNvSpPr txBox="1"/>
          <p:nvPr/>
        </p:nvSpPr>
        <p:spPr>
          <a:xfrm>
            <a:off x="393900" y="1658275"/>
            <a:ext cx="3221700" cy="3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2"/>
                </a:solidFill>
                <a:latin typeface="Roboto"/>
                <a:ea typeface="Roboto"/>
                <a:cs typeface="Roboto"/>
                <a:sym typeface="Roboto"/>
              </a:rPr>
              <a:t>Actualización de parámetros</a:t>
            </a:r>
            <a:r>
              <a:rPr lang="en" sz="1800">
                <a:solidFill>
                  <a:schemeClr val="lt2"/>
                </a:solidFill>
                <a:latin typeface="Roboto"/>
                <a:ea typeface="Roboto"/>
                <a:cs typeface="Roboto"/>
                <a:sym typeface="Roboto"/>
              </a:rPr>
              <a:t>:</a:t>
            </a:r>
            <a:endParaRPr sz="1800">
              <a:solidFill>
                <a:schemeClr val="lt2"/>
              </a:solidFill>
              <a:latin typeface="Roboto"/>
              <a:ea typeface="Roboto"/>
              <a:cs typeface="Roboto"/>
              <a:sym typeface="Roboto"/>
            </a:endParaRPr>
          </a:p>
        </p:txBody>
      </p:sp>
      <p:sp>
        <p:nvSpPr>
          <p:cNvPr id="414" name="Google Shape;414;g2c1446d58c8_0_6"/>
          <p:cNvSpPr txBox="1"/>
          <p:nvPr>
            <p:ph type="title"/>
          </p:nvPr>
        </p:nvSpPr>
        <p:spPr>
          <a:xfrm>
            <a:off x="264000" y="232500"/>
            <a:ext cx="8222100" cy="767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200"/>
              <a:buNone/>
            </a:pPr>
            <a:r>
              <a:rPr lang="en" sz="2800">
                <a:latin typeface="Arial"/>
                <a:ea typeface="Arial"/>
                <a:cs typeface="Arial"/>
                <a:sym typeface="Arial"/>
              </a:rPr>
              <a:t>Descenso de Gradiente - Algoritmo</a:t>
            </a:r>
            <a:endParaRPr/>
          </a:p>
        </p:txBody>
      </p:sp>
      <p:pic>
        <p:nvPicPr>
          <p:cNvPr id="415" name="Google Shape;415;g2c1446d58c8_0_6"/>
          <p:cNvPicPr preferRelativeResize="0"/>
          <p:nvPr/>
        </p:nvPicPr>
        <p:blipFill>
          <a:blip r:embed="rId3">
            <a:alphaModFix/>
          </a:blip>
          <a:stretch>
            <a:fillRect/>
          </a:stretch>
        </p:blipFill>
        <p:spPr>
          <a:xfrm>
            <a:off x="954025" y="2033925"/>
            <a:ext cx="7672601" cy="3109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g2c12c0454c2_1_58"/>
          <p:cNvSpPr txBox="1"/>
          <p:nvPr>
            <p:ph type="title"/>
          </p:nvPr>
        </p:nvSpPr>
        <p:spPr>
          <a:xfrm>
            <a:off x="491125" y="316100"/>
            <a:ext cx="2373300" cy="461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Xavier Serna</a:t>
            </a:r>
            <a:endParaRPr/>
          </a:p>
        </p:txBody>
      </p:sp>
      <p:sp>
        <p:nvSpPr>
          <p:cNvPr id="102" name="Google Shape;102;g2c12c0454c2_1_58"/>
          <p:cNvSpPr txBox="1"/>
          <p:nvPr>
            <p:ph idx="1" type="body"/>
          </p:nvPr>
        </p:nvSpPr>
        <p:spPr>
          <a:xfrm>
            <a:off x="310525" y="3096825"/>
            <a:ext cx="2734500" cy="152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200"/>
              <a:buNone/>
            </a:pPr>
            <a:r>
              <a:rPr lang="en"/>
              <a:t>Sobre mi:</a:t>
            </a:r>
            <a:endParaRPr/>
          </a:p>
          <a:p>
            <a:pPr indent="0" lvl="0" marL="0" rtl="0" algn="l">
              <a:lnSpc>
                <a:spcPct val="115000"/>
              </a:lnSpc>
              <a:spcBef>
                <a:spcPts val="1600"/>
              </a:spcBef>
              <a:spcAft>
                <a:spcPts val="0"/>
              </a:spcAft>
              <a:buSzPts val="1200"/>
              <a:buNone/>
            </a:pPr>
            <a:r>
              <a:rPr lang="en"/>
              <a:t>Ingeniero de Software de la UTP especializado en análisis de datos, BI y </a:t>
            </a:r>
            <a:r>
              <a:rPr lang="en"/>
              <a:t>gestión</a:t>
            </a:r>
            <a:r>
              <a:rPr lang="en"/>
              <a:t> de la información en la Policía Nacional del Perú.</a:t>
            </a:r>
            <a:endParaRPr/>
          </a:p>
        </p:txBody>
      </p:sp>
      <p:sp>
        <p:nvSpPr>
          <p:cNvPr id="103" name="Google Shape;103;g2c12c0454c2_1_58"/>
          <p:cNvSpPr txBox="1"/>
          <p:nvPr/>
        </p:nvSpPr>
        <p:spPr>
          <a:xfrm>
            <a:off x="4157100" y="974925"/>
            <a:ext cx="4622700" cy="4617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800"/>
              <a:buFont typeface="Arial"/>
              <a:buNone/>
            </a:pPr>
            <a:r>
              <a:rPr lang="en" sz="1800" u="sng">
                <a:solidFill>
                  <a:schemeClr val="hlink"/>
                </a:solidFill>
                <a:hlinkClick r:id="rId3"/>
              </a:rPr>
              <a:t>https://www.linkedin.com/in/xavierserna01/</a:t>
            </a:r>
            <a:endParaRPr b="0" i="0" sz="1800" u="none" cap="none" strike="noStrike">
              <a:solidFill>
                <a:srgbClr val="0000FF"/>
              </a:solidFill>
              <a:latin typeface="Arial"/>
              <a:ea typeface="Arial"/>
              <a:cs typeface="Arial"/>
              <a:sym typeface="Arial"/>
            </a:endParaRPr>
          </a:p>
        </p:txBody>
      </p:sp>
      <p:sp>
        <p:nvSpPr>
          <p:cNvPr id="104" name="Google Shape;104;g2c12c0454c2_1_58"/>
          <p:cNvSpPr txBox="1"/>
          <p:nvPr/>
        </p:nvSpPr>
        <p:spPr>
          <a:xfrm>
            <a:off x="4157100" y="2603575"/>
            <a:ext cx="3110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200"/>
              </a:spcAft>
              <a:buClr>
                <a:srgbClr val="000000"/>
              </a:buClr>
              <a:buSzPts val="1800"/>
              <a:buFont typeface="Arial"/>
              <a:buNone/>
            </a:pPr>
            <a:r>
              <a:rPr lang="en" sz="1800">
                <a:solidFill>
                  <a:srgbClr val="FF0000"/>
                </a:solidFill>
              </a:rPr>
              <a:t>xavierserna472</a:t>
            </a:r>
            <a:r>
              <a:rPr b="0" i="0" lang="en" sz="1800" u="none" cap="none" strike="noStrike">
                <a:solidFill>
                  <a:srgbClr val="FF0000"/>
                </a:solidFill>
                <a:latin typeface="Arial"/>
                <a:ea typeface="Arial"/>
                <a:cs typeface="Arial"/>
                <a:sym typeface="Arial"/>
              </a:rPr>
              <a:t>@gmail.com</a:t>
            </a:r>
            <a:endParaRPr b="0" i="0" sz="1800" u="none" cap="none" strike="noStrike">
              <a:solidFill>
                <a:srgbClr val="FF0000"/>
              </a:solidFill>
              <a:latin typeface="Arial"/>
              <a:ea typeface="Arial"/>
              <a:cs typeface="Arial"/>
              <a:sym typeface="Arial"/>
            </a:endParaRPr>
          </a:p>
        </p:txBody>
      </p:sp>
      <p:pic>
        <p:nvPicPr>
          <p:cNvPr id="105" name="Google Shape;105;g2c12c0454c2_1_58"/>
          <p:cNvPicPr preferRelativeResize="0"/>
          <p:nvPr/>
        </p:nvPicPr>
        <p:blipFill rotWithShape="1">
          <a:blip r:embed="rId4">
            <a:alphaModFix/>
          </a:blip>
          <a:srcRect b="0" l="0" r="0" t="0"/>
          <a:stretch/>
        </p:blipFill>
        <p:spPr>
          <a:xfrm>
            <a:off x="4215832" y="88350"/>
            <a:ext cx="1840174" cy="1035101"/>
          </a:xfrm>
          <a:prstGeom prst="rect">
            <a:avLst/>
          </a:prstGeom>
          <a:noFill/>
          <a:ln>
            <a:noFill/>
          </a:ln>
        </p:spPr>
      </p:pic>
      <p:pic>
        <p:nvPicPr>
          <p:cNvPr id="106" name="Google Shape;106;g2c12c0454c2_1_58"/>
          <p:cNvPicPr preferRelativeResize="0"/>
          <p:nvPr/>
        </p:nvPicPr>
        <p:blipFill rotWithShape="1">
          <a:blip r:embed="rId5">
            <a:alphaModFix/>
          </a:blip>
          <a:srcRect b="19524" l="0" r="0" t="20695"/>
          <a:stretch/>
        </p:blipFill>
        <p:spPr>
          <a:xfrm>
            <a:off x="4157100" y="1617275"/>
            <a:ext cx="2903350" cy="953400"/>
          </a:xfrm>
          <a:prstGeom prst="rect">
            <a:avLst/>
          </a:prstGeom>
          <a:noFill/>
          <a:ln>
            <a:noFill/>
          </a:ln>
        </p:spPr>
      </p:pic>
      <p:pic>
        <p:nvPicPr>
          <p:cNvPr id="107" name="Google Shape;107;g2c12c0454c2_1_58"/>
          <p:cNvPicPr preferRelativeResize="0"/>
          <p:nvPr/>
        </p:nvPicPr>
        <p:blipFill>
          <a:blip r:embed="rId6">
            <a:alphaModFix/>
          </a:blip>
          <a:stretch>
            <a:fillRect/>
          </a:stretch>
        </p:blipFill>
        <p:spPr>
          <a:xfrm>
            <a:off x="708325" y="967863"/>
            <a:ext cx="1938898" cy="1938898"/>
          </a:xfrm>
          <a:prstGeom prst="rect">
            <a:avLst/>
          </a:prstGeom>
          <a:noFill/>
          <a:ln>
            <a:noFill/>
          </a:ln>
        </p:spPr>
      </p:pic>
      <p:pic>
        <p:nvPicPr>
          <p:cNvPr id="108" name="Google Shape;108;g2c12c0454c2_1_58"/>
          <p:cNvPicPr preferRelativeResize="0"/>
          <p:nvPr/>
        </p:nvPicPr>
        <p:blipFill>
          <a:blip r:embed="rId7">
            <a:alphaModFix/>
          </a:blip>
          <a:stretch>
            <a:fillRect/>
          </a:stretch>
        </p:blipFill>
        <p:spPr>
          <a:xfrm>
            <a:off x="3461288" y="3266625"/>
            <a:ext cx="3867150" cy="1181100"/>
          </a:xfrm>
          <a:prstGeom prst="rect">
            <a:avLst/>
          </a:prstGeom>
          <a:noFill/>
          <a:ln>
            <a:noFill/>
          </a:ln>
        </p:spPr>
      </p:pic>
      <p:sp>
        <p:nvSpPr>
          <p:cNvPr id="109" name="Google Shape;109;g2c12c0454c2_1_58"/>
          <p:cNvSpPr txBox="1"/>
          <p:nvPr/>
        </p:nvSpPr>
        <p:spPr>
          <a:xfrm>
            <a:off x="7110600" y="4076725"/>
            <a:ext cx="2033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200"/>
              </a:spcAft>
              <a:buClr>
                <a:srgbClr val="000000"/>
              </a:buClr>
              <a:buSzPts val="1800"/>
              <a:buFont typeface="Arial"/>
              <a:buNone/>
            </a:pPr>
            <a:r>
              <a:rPr b="0" i="0" lang="en" sz="1800" u="none" cap="none" strike="noStrike">
                <a:solidFill>
                  <a:srgbClr val="000000"/>
                </a:solidFill>
                <a:latin typeface="Arial"/>
                <a:ea typeface="Arial"/>
                <a:cs typeface="Arial"/>
                <a:sym typeface="Arial"/>
              </a:rPr>
              <a:t>+51 984 793 338</a:t>
            </a:r>
            <a:endParaRPr b="0" i="0" sz="1800" u="none" cap="none" strike="noStrike">
              <a:solidFill>
                <a:srgbClr val="000000"/>
              </a:solidFill>
              <a:latin typeface="Arial"/>
              <a:ea typeface="Arial"/>
              <a:cs typeface="Arial"/>
              <a:sym typeface="Arial"/>
            </a:endParaRPr>
          </a:p>
        </p:txBody>
      </p:sp>
      <p:pic>
        <p:nvPicPr>
          <p:cNvPr id="110" name="Google Shape;110;g2c12c0454c2_1_58"/>
          <p:cNvPicPr preferRelativeResize="0"/>
          <p:nvPr/>
        </p:nvPicPr>
        <p:blipFill>
          <a:blip r:embed="rId8">
            <a:alphaModFix/>
          </a:blip>
          <a:stretch>
            <a:fillRect/>
          </a:stretch>
        </p:blipFill>
        <p:spPr>
          <a:xfrm>
            <a:off x="7744700" y="2788325"/>
            <a:ext cx="1035100" cy="10351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g2c0cf69e304_1_129"/>
          <p:cNvSpPr txBox="1"/>
          <p:nvPr/>
        </p:nvSpPr>
        <p:spPr>
          <a:xfrm>
            <a:off x="470100" y="1810675"/>
            <a:ext cx="4749600" cy="2488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2"/>
              </a:buClr>
              <a:buSzPts val="1800"/>
              <a:buFont typeface="Roboto"/>
              <a:buChar char="-"/>
            </a:pPr>
            <a:r>
              <a:rPr lang="en" sz="1800">
                <a:solidFill>
                  <a:schemeClr val="lt2"/>
                </a:solidFill>
                <a:latin typeface="Roboto"/>
                <a:ea typeface="Roboto"/>
                <a:cs typeface="Roboto"/>
                <a:sym typeface="Roboto"/>
              </a:rPr>
              <a:t>Utiliza todo el lote de datos de entrenamiento X en cada paso </a:t>
            </a:r>
            <a:r>
              <a:rPr lang="en" sz="1800">
                <a:solidFill>
                  <a:schemeClr val="lt2"/>
                </a:solidFill>
                <a:latin typeface="Roboto"/>
                <a:ea typeface="Roboto"/>
                <a:cs typeface="Roboto"/>
                <a:sym typeface="Roboto"/>
              </a:rPr>
              <a:t>en cada paso de descenso de gradiente.</a:t>
            </a:r>
            <a:endParaRPr sz="1800">
              <a:solidFill>
                <a:schemeClr val="lt2"/>
              </a:solidFill>
              <a:latin typeface="Roboto"/>
              <a:ea typeface="Roboto"/>
              <a:cs typeface="Roboto"/>
              <a:sym typeface="Roboto"/>
            </a:endParaRPr>
          </a:p>
          <a:p>
            <a:pPr indent="-342900" lvl="0" marL="457200" rtl="0" algn="l">
              <a:spcBef>
                <a:spcPts val="0"/>
              </a:spcBef>
              <a:spcAft>
                <a:spcPts val="0"/>
              </a:spcAft>
              <a:buClr>
                <a:schemeClr val="lt2"/>
              </a:buClr>
              <a:buSzPts val="1800"/>
              <a:buFont typeface="Roboto"/>
              <a:buChar char="-"/>
            </a:pPr>
            <a:r>
              <a:rPr lang="en" sz="1800">
                <a:solidFill>
                  <a:schemeClr val="lt2"/>
                </a:solidFill>
                <a:latin typeface="Roboto"/>
                <a:ea typeface="Roboto"/>
                <a:cs typeface="Roboto"/>
                <a:sym typeface="Roboto"/>
              </a:rPr>
              <a:t>E</a:t>
            </a:r>
            <a:r>
              <a:rPr lang="en" sz="1800">
                <a:solidFill>
                  <a:schemeClr val="lt2"/>
                </a:solidFill>
                <a:latin typeface="Roboto"/>
                <a:ea typeface="Roboto"/>
                <a:cs typeface="Roboto"/>
                <a:sym typeface="Roboto"/>
              </a:rPr>
              <a:t>s muy lento en conjuntos de entrenamiento muy grandes.</a:t>
            </a:r>
            <a:endParaRPr sz="1800">
              <a:solidFill>
                <a:schemeClr val="lt2"/>
              </a:solidFill>
              <a:latin typeface="Roboto"/>
              <a:ea typeface="Roboto"/>
              <a:cs typeface="Roboto"/>
              <a:sym typeface="Roboto"/>
            </a:endParaRPr>
          </a:p>
          <a:p>
            <a:pPr indent="-342900" lvl="0" marL="457200" rtl="0" algn="l">
              <a:spcBef>
                <a:spcPts val="0"/>
              </a:spcBef>
              <a:spcAft>
                <a:spcPts val="0"/>
              </a:spcAft>
              <a:buClr>
                <a:schemeClr val="lt2"/>
              </a:buClr>
              <a:buSzPts val="1800"/>
              <a:buFont typeface="Roboto"/>
              <a:buChar char="-"/>
            </a:pPr>
            <a:r>
              <a:rPr lang="en" sz="1800">
                <a:solidFill>
                  <a:schemeClr val="lt2"/>
                </a:solidFill>
                <a:latin typeface="Roboto"/>
                <a:ea typeface="Roboto"/>
                <a:cs typeface="Roboto"/>
                <a:sym typeface="Roboto"/>
              </a:rPr>
              <a:t>Es más rápido que la ecuación normal o la descomposición SVD.</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421" name="Google Shape;421;g2c0cf69e304_1_129"/>
          <p:cNvSpPr txBox="1"/>
          <p:nvPr>
            <p:ph type="title"/>
          </p:nvPr>
        </p:nvSpPr>
        <p:spPr>
          <a:xfrm>
            <a:off x="264000" y="232500"/>
            <a:ext cx="8222100" cy="767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200"/>
              <a:buNone/>
            </a:pPr>
            <a:r>
              <a:rPr lang="en" sz="2800">
                <a:latin typeface="Arial"/>
                <a:ea typeface="Arial"/>
                <a:cs typeface="Arial"/>
                <a:sym typeface="Arial"/>
              </a:rPr>
              <a:t>Descenso de Gradiente por Lotes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g2c12c0454c2_0_41"/>
          <p:cNvSpPr txBox="1"/>
          <p:nvPr>
            <p:ph type="title"/>
          </p:nvPr>
        </p:nvSpPr>
        <p:spPr>
          <a:xfrm>
            <a:off x="264000" y="232500"/>
            <a:ext cx="8222100" cy="767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200"/>
              <a:buNone/>
            </a:pPr>
            <a:r>
              <a:rPr lang="en" sz="2800">
                <a:latin typeface="Arial"/>
                <a:ea typeface="Arial"/>
                <a:cs typeface="Arial"/>
                <a:sym typeface="Arial"/>
              </a:rPr>
              <a:t>Descenso de Gradiente por Lotes</a:t>
            </a:r>
            <a:endParaRPr/>
          </a:p>
        </p:txBody>
      </p:sp>
      <p:sp>
        <p:nvSpPr>
          <p:cNvPr id="427" name="Google Shape;427;g2c12c0454c2_0_41"/>
          <p:cNvSpPr txBox="1"/>
          <p:nvPr/>
        </p:nvSpPr>
        <p:spPr>
          <a:xfrm>
            <a:off x="470100" y="1810675"/>
            <a:ext cx="4749600" cy="248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Roboto"/>
                <a:ea typeface="Roboto"/>
                <a:cs typeface="Roboto"/>
                <a:sym typeface="Roboto"/>
              </a:rPr>
              <a:t>Derivada parcial de función de costo</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pic>
        <p:nvPicPr>
          <p:cNvPr id="428" name="Google Shape;428;g2c12c0454c2_0_41"/>
          <p:cNvPicPr preferRelativeResize="0"/>
          <p:nvPr/>
        </p:nvPicPr>
        <p:blipFill>
          <a:blip r:embed="rId3">
            <a:alphaModFix/>
          </a:blip>
          <a:stretch>
            <a:fillRect/>
          </a:stretch>
        </p:blipFill>
        <p:spPr>
          <a:xfrm>
            <a:off x="574275" y="2375175"/>
            <a:ext cx="3409950" cy="638175"/>
          </a:xfrm>
          <a:prstGeom prst="rect">
            <a:avLst/>
          </a:prstGeom>
          <a:noFill/>
          <a:ln>
            <a:noFill/>
          </a:ln>
        </p:spPr>
      </p:pic>
      <p:pic>
        <p:nvPicPr>
          <p:cNvPr id="429" name="Google Shape;429;g2c12c0454c2_0_41"/>
          <p:cNvPicPr preferRelativeResize="0"/>
          <p:nvPr/>
        </p:nvPicPr>
        <p:blipFill>
          <a:blip r:embed="rId4">
            <a:alphaModFix/>
          </a:blip>
          <a:stretch>
            <a:fillRect/>
          </a:stretch>
        </p:blipFill>
        <p:spPr>
          <a:xfrm>
            <a:off x="5038713" y="2376325"/>
            <a:ext cx="4029075" cy="1524000"/>
          </a:xfrm>
          <a:prstGeom prst="rect">
            <a:avLst/>
          </a:prstGeom>
          <a:noFill/>
          <a:ln>
            <a:noFill/>
          </a:ln>
        </p:spPr>
      </p:pic>
      <p:pic>
        <p:nvPicPr>
          <p:cNvPr id="430" name="Google Shape;430;g2c12c0454c2_0_41"/>
          <p:cNvPicPr preferRelativeResize="0"/>
          <p:nvPr/>
        </p:nvPicPr>
        <p:blipFill>
          <a:blip r:embed="rId5">
            <a:alphaModFix/>
          </a:blip>
          <a:stretch>
            <a:fillRect/>
          </a:stretch>
        </p:blipFill>
        <p:spPr>
          <a:xfrm>
            <a:off x="3028325" y="4542200"/>
            <a:ext cx="2543175" cy="390525"/>
          </a:xfrm>
          <a:prstGeom prst="rect">
            <a:avLst/>
          </a:prstGeom>
          <a:noFill/>
          <a:ln>
            <a:noFill/>
          </a:ln>
        </p:spPr>
      </p:pic>
      <p:sp>
        <p:nvSpPr>
          <p:cNvPr id="431" name="Google Shape;431;g2c12c0454c2_0_41"/>
          <p:cNvSpPr txBox="1"/>
          <p:nvPr/>
        </p:nvSpPr>
        <p:spPr>
          <a:xfrm>
            <a:off x="5080200" y="1976900"/>
            <a:ext cx="3798000" cy="19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Roboto"/>
                <a:ea typeface="Roboto"/>
                <a:cs typeface="Roboto"/>
                <a:sym typeface="Roboto"/>
              </a:rPr>
              <a:t>Gradiente de la función de costo.</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432" name="Google Shape;432;g2c12c0454c2_0_41"/>
          <p:cNvSpPr txBox="1"/>
          <p:nvPr/>
        </p:nvSpPr>
        <p:spPr>
          <a:xfrm>
            <a:off x="2146500" y="4020475"/>
            <a:ext cx="47496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Roboto"/>
                <a:ea typeface="Roboto"/>
                <a:cs typeface="Roboto"/>
                <a:sym typeface="Roboto"/>
              </a:rPr>
              <a:t>Actualización de parámetros</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g2c12c0454c2_0_31"/>
          <p:cNvSpPr txBox="1"/>
          <p:nvPr>
            <p:ph type="title"/>
          </p:nvPr>
        </p:nvSpPr>
        <p:spPr>
          <a:xfrm>
            <a:off x="264000" y="232500"/>
            <a:ext cx="8222100" cy="767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200"/>
              <a:buNone/>
            </a:pPr>
            <a:r>
              <a:rPr lang="en" sz="2800">
                <a:latin typeface="Arial"/>
                <a:ea typeface="Arial"/>
                <a:cs typeface="Arial"/>
                <a:sym typeface="Arial"/>
              </a:rPr>
              <a:t>Descenso de Gradiente por Lotes</a:t>
            </a:r>
            <a:endParaRPr/>
          </a:p>
        </p:txBody>
      </p:sp>
      <p:sp>
        <p:nvSpPr>
          <p:cNvPr id="438" name="Google Shape;438;g2c12c0454c2_0_31"/>
          <p:cNvSpPr txBox="1"/>
          <p:nvPr/>
        </p:nvSpPr>
        <p:spPr>
          <a:xfrm>
            <a:off x="470100" y="1810675"/>
            <a:ext cx="4749600" cy="248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Roboto"/>
                <a:ea typeface="Roboto"/>
                <a:cs typeface="Roboto"/>
                <a:sym typeface="Roboto"/>
              </a:rPr>
              <a:t>Ejemplo en código</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pic>
        <p:nvPicPr>
          <p:cNvPr id="439" name="Google Shape;439;g2c12c0454c2_0_31"/>
          <p:cNvPicPr preferRelativeResize="0"/>
          <p:nvPr/>
        </p:nvPicPr>
        <p:blipFill>
          <a:blip r:embed="rId3">
            <a:alphaModFix/>
          </a:blip>
          <a:stretch>
            <a:fillRect/>
          </a:stretch>
        </p:blipFill>
        <p:spPr>
          <a:xfrm>
            <a:off x="604975" y="2463900"/>
            <a:ext cx="5638800" cy="16383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g2c1446d58c8_2_0"/>
          <p:cNvSpPr txBox="1"/>
          <p:nvPr>
            <p:ph type="title"/>
          </p:nvPr>
        </p:nvSpPr>
        <p:spPr>
          <a:xfrm>
            <a:off x="290250" y="385750"/>
            <a:ext cx="85854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400">
                <a:solidFill>
                  <a:srgbClr val="F9F9F9"/>
                </a:solidFill>
                <a:latin typeface="Arial"/>
                <a:ea typeface="Arial"/>
                <a:cs typeface="Arial"/>
                <a:sym typeface="Arial"/>
              </a:rPr>
              <a:t>Descenso del Gradiente Estocástico (SGD)</a:t>
            </a:r>
            <a:endParaRPr sz="2200">
              <a:solidFill>
                <a:srgbClr val="F9F9F9"/>
              </a:solidFill>
            </a:endParaRPr>
          </a:p>
        </p:txBody>
      </p:sp>
      <p:sp>
        <p:nvSpPr>
          <p:cNvPr id="445" name="Google Shape;445;g2c1446d58c8_2_0"/>
          <p:cNvSpPr txBox="1"/>
          <p:nvPr>
            <p:ph idx="1" type="body"/>
          </p:nvPr>
        </p:nvSpPr>
        <p:spPr>
          <a:xfrm>
            <a:off x="194575" y="1797700"/>
            <a:ext cx="4191300" cy="3345600"/>
          </a:xfrm>
          <a:prstGeom prst="rect">
            <a:avLst/>
          </a:prstGeom>
        </p:spPr>
        <p:txBody>
          <a:bodyPr anchorCtr="0" anchor="t" bIns="91425" lIns="91425" spcFirstLastPara="1" rIns="91425" wrap="square" tIns="91425">
            <a:noAutofit/>
          </a:bodyPr>
          <a:lstStyle/>
          <a:p>
            <a:pPr indent="0" lvl="0" marL="0" rtl="0" algn="just">
              <a:lnSpc>
                <a:spcPct val="90000"/>
              </a:lnSpc>
              <a:spcBef>
                <a:spcPts val="1000"/>
              </a:spcBef>
              <a:spcAft>
                <a:spcPts val="0"/>
              </a:spcAft>
              <a:buNone/>
            </a:pPr>
            <a:r>
              <a:rPr b="1" lang="en" sz="1200">
                <a:solidFill>
                  <a:srgbClr val="000000"/>
                </a:solidFill>
                <a:latin typeface="Arial"/>
                <a:ea typeface="Arial"/>
                <a:cs typeface="Arial"/>
                <a:sym typeface="Arial"/>
              </a:rPr>
              <a:t>Problema del descenso de gradiente por lotes</a:t>
            </a:r>
            <a:r>
              <a:rPr lang="en" sz="1200">
                <a:solidFill>
                  <a:srgbClr val="000000"/>
                </a:solidFill>
                <a:latin typeface="Arial"/>
                <a:ea typeface="Arial"/>
                <a:cs typeface="Arial"/>
                <a:sym typeface="Arial"/>
              </a:rPr>
              <a:t>: Utiliza todo el conjunto de entrenamiento para calcular las gradientes paso a paso de forma suave hasta alcanzar el mínimo (se vuelve lento si muestra es grande).</a:t>
            </a:r>
            <a:endParaRPr sz="1200">
              <a:solidFill>
                <a:srgbClr val="000000"/>
              </a:solidFill>
              <a:latin typeface="Arial"/>
              <a:ea typeface="Arial"/>
              <a:cs typeface="Arial"/>
              <a:sym typeface="Arial"/>
            </a:endParaRPr>
          </a:p>
          <a:p>
            <a:pPr indent="0" lvl="0" marL="0" rtl="0" algn="just">
              <a:lnSpc>
                <a:spcPct val="90000"/>
              </a:lnSpc>
              <a:spcBef>
                <a:spcPts val="1000"/>
              </a:spcBef>
              <a:spcAft>
                <a:spcPts val="0"/>
              </a:spcAft>
              <a:buNone/>
            </a:pPr>
            <a:r>
              <a:rPr b="1" lang="en" sz="1200">
                <a:solidFill>
                  <a:srgbClr val="000000"/>
                </a:solidFill>
                <a:latin typeface="Arial"/>
                <a:ea typeface="Arial"/>
                <a:cs typeface="Arial"/>
                <a:sym typeface="Arial"/>
              </a:rPr>
              <a:t>Descenso de gradiente estocástico (aleatorio)</a:t>
            </a:r>
            <a:r>
              <a:rPr lang="en" sz="1200">
                <a:solidFill>
                  <a:srgbClr val="000000"/>
                </a:solidFill>
                <a:latin typeface="Arial"/>
                <a:ea typeface="Arial"/>
                <a:cs typeface="Arial"/>
                <a:sym typeface="Arial"/>
              </a:rPr>
              <a:t>: Utiliza una instancia aleatoria del conjunto de entrenamiento en cada paso, calculando las gradientes basándose en </a:t>
            </a:r>
            <a:r>
              <a:rPr b="1" lang="en" sz="1200">
                <a:solidFill>
                  <a:srgbClr val="000000"/>
                </a:solidFill>
                <a:latin typeface="Arial"/>
                <a:ea typeface="Arial"/>
                <a:cs typeface="Arial"/>
                <a:sym typeface="Arial"/>
              </a:rPr>
              <a:t>UNA ÚNICA INSTANCIA</a:t>
            </a:r>
            <a:r>
              <a:rPr lang="en" sz="1200">
                <a:solidFill>
                  <a:srgbClr val="000000"/>
                </a:solidFill>
                <a:latin typeface="Arial"/>
                <a:ea typeface="Arial"/>
                <a:cs typeface="Arial"/>
                <a:sym typeface="Arial"/>
              </a:rPr>
              <a:t>, haciendo que la función de costo fluctúe de arriba abajo, disminuyendo solo en promedio hasta llegar al mínimo (lo hace más rápido al tener pocos datos por cada iteracción). Nota: Aquí los valores de los parámetros serán buenos, pero no óptimos.</a:t>
            </a:r>
            <a:endParaRPr sz="1200">
              <a:solidFill>
                <a:srgbClr val="000000"/>
              </a:solidFill>
              <a:latin typeface="Arial"/>
              <a:ea typeface="Arial"/>
              <a:cs typeface="Arial"/>
              <a:sym typeface="Arial"/>
            </a:endParaRPr>
          </a:p>
          <a:p>
            <a:pPr indent="0" lvl="0" marL="0" rtl="0" algn="just">
              <a:lnSpc>
                <a:spcPct val="90000"/>
              </a:lnSpc>
              <a:spcBef>
                <a:spcPts val="1000"/>
              </a:spcBef>
              <a:spcAft>
                <a:spcPts val="0"/>
              </a:spcAft>
              <a:buNone/>
            </a:pPr>
            <a:r>
              <a:rPr lang="en" sz="1200">
                <a:solidFill>
                  <a:srgbClr val="000000"/>
                </a:solidFill>
                <a:latin typeface="Arial"/>
                <a:ea typeface="Arial"/>
                <a:cs typeface="Arial"/>
                <a:sym typeface="Arial"/>
              </a:rPr>
              <a:t>Si la función costo es muy irregular, ayuda a que SGD salte a mínimos locales y encuentre el mínimo global más rápido que el descenso de gradiente por lotes.</a:t>
            </a:r>
            <a:endParaRPr sz="2000"/>
          </a:p>
        </p:txBody>
      </p:sp>
      <p:pic>
        <p:nvPicPr>
          <p:cNvPr id="446" name="Google Shape;446;g2c1446d58c8_2_0"/>
          <p:cNvPicPr preferRelativeResize="0"/>
          <p:nvPr/>
        </p:nvPicPr>
        <p:blipFill>
          <a:blip r:embed="rId3">
            <a:alphaModFix/>
          </a:blip>
          <a:stretch>
            <a:fillRect/>
          </a:stretch>
        </p:blipFill>
        <p:spPr>
          <a:xfrm>
            <a:off x="4628175" y="3517335"/>
            <a:ext cx="4191301" cy="1594690"/>
          </a:xfrm>
          <a:prstGeom prst="rect">
            <a:avLst/>
          </a:prstGeom>
          <a:noFill/>
          <a:ln>
            <a:noFill/>
          </a:ln>
        </p:spPr>
      </p:pic>
      <p:pic>
        <p:nvPicPr>
          <p:cNvPr id="447" name="Google Shape;447;g2c1446d58c8_2_0"/>
          <p:cNvPicPr preferRelativeResize="0"/>
          <p:nvPr/>
        </p:nvPicPr>
        <p:blipFill>
          <a:blip r:embed="rId4">
            <a:alphaModFix/>
          </a:blip>
          <a:stretch>
            <a:fillRect/>
          </a:stretch>
        </p:blipFill>
        <p:spPr>
          <a:xfrm>
            <a:off x="4572000" y="1739875"/>
            <a:ext cx="4303650" cy="17774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g2c1446d58c8_2_11"/>
          <p:cNvSpPr txBox="1"/>
          <p:nvPr>
            <p:ph type="title"/>
          </p:nvPr>
        </p:nvSpPr>
        <p:spPr>
          <a:xfrm>
            <a:off x="290250" y="385750"/>
            <a:ext cx="85854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400">
                <a:solidFill>
                  <a:srgbClr val="F9F9F9"/>
                </a:solidFill>
                <a:latin typeface="Arial"/>
                <a:ea typeface="Arial"/>
                <a:cs typeface="Arial"/>
                <a:sym typeface="Arial"/>
              </a:rPr>
              <a:t>Descenso del Gradiente Estocástico (SGD)</a:t>
            </a:r>
            <a:endParaRPr sz="2200">
              <a:solidFill>
                <a:srgbClr val="F9F9F9"/>
              </a:solidFill>
            </a:endParaRPr>
          </a:p>
        </p:txBody>
      </p:sp>
      <p:pic>
        <p:nvPicPr>
          <p:cNvPr id="453" name="Google Shape;453;g2c1446d58c8_2_11"/>
          <p:cNvPicPr preferRelativeResize="0"/>
          <p:nvPr/>
        </p:nvPicPr>
        <p:blipFill>
          <a:blip r:embed="rId3">
            <a:alphaModFix/>
          </a:blip>
          <a:stretch>
            <a:fillRect/>
          </a:stretch>
        </p:blipFill>
        <p:spPr>
          <a:xfrm>
            <a:off x="1180175" y="1740725"/>
            <a:ext cx="6805550" cy="34027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g2c1446d58c8_2_26"/>
          <p:cNvSpPr txBox="1"/>
          <p:nvPr>
            <p:ph type="title"/>
          </p:nvPr>
        </p:nvSpPr>
        <p:spPr>
          <a:xfrm>
            <a:off x="290250" y="385750"/>
            <a:ext cx="85854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400">
                <a:solidFill>
                  <a:srgbClr val="F9F9F9"/>
                </a:solidFill>
                <a:latin typeface="Arial"/>
                <a:ea typeface="Arial"/>
                <a:cs typeface="Arial"/>
                <a:sym typeface="Arial"/>
              </a:rPr>
              <a:t>Descenso del Gradiente Estocástico (SGD)</a:t>
            </a:r>
            <a:endParaRPr sz="2200">
              <a:solidFill>
                <a:srgbClr val="F9F9F9"/>
              </a:solidFill>
            </a:endParaRPr>
          </a:p>
        </p:txBody>
      </p:sp>
      <p:pic>
        <p:nvPicPr>
          <p:cNvPr id="459" name="Google Shape;459;g2c1446d58c8_2_26"/>
          <p:cNvPicPr preferRelativeResize="0"/>
          <p:nvPr/>
        </p:nvPicPr>
        <p:blipFill>
          <a:blip r:embed="rId3">
            <a:alphaModFix/>
          </a:blip>
          <a:stretch>
            <a:fillRect/>
          </a:stretch>
        </p:blipFill>
        <p:spPr>
          <a:xfrm>
            <a:off x="1153950" y="1714500"/>
            <a:ext cx="6858000" cy="3429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g2c1446d58c8_2_18"/>
          <p:cNvSpPr txBox="1"/>
          <p:nvPr>
            <p:ph type="title"/>
          </p:nvPr>
        </p:nvSpPr>
        <p:spPr>
          <a:xfrm>
            <a:off x="290250" y="385750"/>
            <a:ext cx="85854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400">
                <a:solidFill>
                  <a:srgbClr val="F9F9F9"/>
                </a:solidFill>
                <a:latin typeface="Arial"/>
                <a:ea typeface="Arial"/>
                <a:cs typeface="Arial"/>
                <a:sym typeface="Arial"/>
              </a:rPr>
              <a:t>Descenso del Gradiente Estocástico (SGD)</a:t>
            </a:r>
            <a:endParaRPr sz="2200">
              <a:solidFill>
                <a:srgbClr val="F9F9F9"/>
              </a:solidFill>
            </a:endParaRPr>
          </a:p>
        </p:txBody>
      </p:sp>
      <p:sp>
        <p:nvSpPr>
          <p:cNvPr id="465" name="Google Shape;465;g2c1446d58c8_2_18"/>
          <p:cNvSpPr txBox="1"/>
          <p:nvPr>
            <p:ph idx="1" type="body"/>
          </p:nvPr>
        </p:nvSpPr>
        <p:spPr>
          <a:xfrm>
            <a:off x="194575" y="1797700"/>
            <a:ext cx="4191300" cy="3345600"/>
          </a:xfrm>
          <a:prstGeom prst="rect">
            <a:avLst/>
          </a:prstGeom>
        </p:spPr>
        <p:txBody>
          <a:bodyPr anchorCtr="0" anchor="t" bIns="91425" lIns="91425" spcFirstLastPara="1" rIns="91425" wrap="square" tIns="91425">
            <a:noAutofit/>
          </a:bodyPr>
          <a:lstStyle/>
          <a:p>
            <a:pPr indent="0" lvl="0" marL="0" rtl="0" algn="just">
              <a:lnSpc>
                <a:spcPct val="90000"/>
              </a:lnSpc>
              <a:spcBef>
                <a:spcPts val="1000"/>
              </a:spcBef>
              <a:spcAft>
                <a:spcPts val="0"/>
              </a:spcAft>
              <a:buNone/>
            </a:pPr>
            <a:r>
              <a:rPr b="1" lang="en" sz="1200">
                <a:solidFill>
                  <a:srgbClr val="000000"/>
                </a:solidFill>
                <a:latin typeface="Arial"/>
                <a:ea typeface="Arial"/>
                <a:cs typeface="Arial"/>
                <a:sym typeface="Arial"/>
              </a:rPr>
              <a:t>Problema</a:t>
            </a:r>
            <a:r>
              <a:rPr lang="en" sz="1200">
                <a:solidFill>
                  <a:srgbClr val="000000"/>
                </a:solidFill>
                <a:latin typeface="Arial"/>
                <a:ea typeface="Arial"/>
                <a:cs typeface="Arial"/>
                <a:sym typeface="Arial"/>
              </a:rPr>
              <a:t>: Aleatoriedad es buena para escapar de los óptimos locales, pero mala porque nunca puede establecerse en el mínimo.</a:t>
            </a:r>
            <a:endParaRPr sz="1200">
              <a:solidFill>
                <a:srgbClr val="000000"/>
              </a:solidFill>
              <a:latin typeface="Arial"/>
              <a:ea typeface="Arial"/>
              <a:cs typeface="Arial"/>
              <a:sym typeface="Arial"/>
            </a:endParaRPr>
          </a:p>
          <a:p>
            <a:pPr indent="0" lvl="0" marL="0" rtl="0" algn="just">
              <a:lnSpc>
                <a:spcPct val="90000"/>
              </a:lnSpc>
              <a:spcBef>
                <a:spcPts val="1000"/>
              </a:spcBef>
              <a:spcAft>
                <a:spcPts val="0"/>
              </a:spcAft>
              <a:buNone/>
            </a:pPr>
            <a:r>
              <a:rPr b="1" lang="en" sz="1200">
                <a:solidFill>
                  <a:srgbClr val="000000"/>
                </a:solidFill>
                <a:latin typeface="Arial"/>
                <a:ea typeface="Arial"/>
                <a:cs typeface="Arial"/>
                <a:sym typeface="Arial"/>
              </a:rPr>
              <a:t>Solución</a:t>
            </a:r>
            <a:r>
              <a:rPr lang="en" sz="1200">
                <a:solidFill>
                  <a:srgbClr val="000000"/>
                </a:solidFill>
                <a:latin typeface="Arial"/>
                <a:ea typeface="Arial"/>
                <a:cs typeface="Arial"/>
                <a:sym typeface="Arial"/>
              </a:rPr>
              <a:t>: Reducir gradualmente la tasa de aprendizaje (empezar con pasos grandes para escapar de mínimos locales y luego cada vez más pequeños hasta establecer el mínimo global.</a:t>
            </a:r>
            <a:endParaRPr sz="1200">
              <a:solidFill>
                <a:srgbClr val="000000"/>
              </a:solidFill>
              <a:latin typeface="Arial"/>
              <a:ea typeface="Arial"/>
              <a:cs typeface="Arial"/>
              <a:sym typeface="Arial"/>
            </a:endParaRPr>
          </a:p>
          <a:p>
            <a:pPr indent="0" lvl="0" marL="0" rtl="0" algn="just">
              <a:lnSpc>
                <a:spcPct val="90000"/>
              </a:lnSpc>
              <a:spcBef>
                <a:spcPts val="1000"/>
              </a:spcBef>
              <a:spcAft>
                <a:spcPts val="0"/>
              </a:spcAft>
              <a:buNone/>
            </a:pPr>
            <a:r>
              <a:rPr b="1" lang="en" sz="1200">
                <a:solidFill>
                  <a:srgbClr val="000000"/>
                </a:solidFill>
                <a:latin typeface="Arial"/>
                <a:ea typeface="Arial"/>
                <a:cs typeface="Arial"/>
                <a:sym typeface="Arial"/>
              </a:rPr>
              <a:t>Nota</a:t>
            </a:r>
            <a:r>
              <a:rPr lang="en" sz="1200">
                <a:solidFill>
                  <a:srgbClr val="000000"/>
                </a:solidFill>
                <a:latin typeface="Arial"/>
                <a:ea typeface="Arial"/>
                <a:cs typeface="Arial"/>
                <a:sym typeface="Arial"/>
              </a:rPr>
              <a:t>:</a:t>
            </a:r>
            <a:endParaRPr sz="1200">
              <a:solidFill>
                <a:srgbClr val="000000"/>
              </a:solidFill>
              <a:latin typeface="Arial"/>
              <a:ea typeface="Arial"/>
              <a:cs typeface="Arial"/>
              <a:sym typeface="Arial"/>
            </a:endParaRPr>
          </a:p>
          <a:p>
            <a:pPr indent="0" lvl="0" marL="0" rtl="0" algn="just">
              <a:lnSpc>
                <a:spcPct val="90000"/>
              </a:lnSpc>
              <a:spcBef>
                <a:spcPts val="1000"/>
              </a:spcBef>
              <a:spcAft>
                <a:spcPts val="0"/>
              </a:spcAft>
              <a:buNone/>
            </a:pPr>
            <a:r>
              <a:rPr lang="en" sz="1200">
                <a:solidFill>
                  <a:srgbClr val="000000"/>
                </a:solidFill>
                <a:latin typeface="Arial"/>
                <a:ea typeface="Arial"/>
                <a:cs typeface="Arial"/>
                <a:sym typeface="Arial"/>
              </a:rPr>
              <a:t>Si se </a:t>
            </a:r>
            <a:r>
              <a:rPr b="1" lang="en" sz="1200">
                <a:solidFill>
                  <a:srgbClr val="000000"/>
                </a:solidFill>
                <a:latin typeface="Arial"/>
                <a:ea typeface="Arial"/>
                <a:cs typeface="Arial"/>
                <a:sym typeface="Arial"/>
              </a:rPr>
              <a:t>reduce demasiado rápido</a:t>
            </a:r>
            <a:r>
              <a:rPr lang="en" sz="1200">
                <a:solidFill>
                  <a:srgbClr val="000000"/>
                </a:solidFill>
                <a:latin typeface="Arial"/>
                <a:ea typeface="Arial"/>
                <a:cs typeface="Arial"/>
                <a:sym typeface="Arial"/>
              </a:rPr>
              <a:t>, podemos quedarnos atrapados en mínimos locales o a mitad del mínimo.</a:t>
            </a:r>
            <a:endParaRPr sz="1200">
              <a:solidFill>
                <a:srgbClr val="000000"/>
              </a:solidFill>
              <a:latin typeface="Arial"/>
              <a:ea typeface="Arial"/>
              <a:cs typeface="Arial"/>
              <a:sym typeface="Arial"/>
            </a:endParaRPr>
          </a:p>
          <a:p>
            <a:pPr indent="0" lvl="0" marL="0" rtl="0" algn="just">
              <a:lnSpc>
                <a:spcPct val="90000"/>
              </a:lnSpc>
              <a:spcBef>
                <a:spcPts val="1000"/>
              </a:spcBef>
              <a:spcAft>
                <a:spcPts val="0"/>
              </a:spcAft>
              <a:buNone/>
            </a:pPr>
            <a:r>
              <a:rPr lang="en" sz="1200">
                <a:solidFill>
                  <a:srgbClr val="000000"/>
                </a:solidFill>
                <a:latin typeface="Arial"/>
                <a:ea typeface="Arial"/>
                <a:cs typeface="Arial"/>
                <a:sym typeface="Arial"/>
              </a:rPr>
              <a:t>Si se </a:t>
            </a:r>
            <a:r>
              <a:rPr b="1" lang="en" sz="1200">
                <a:solidFill>
                  <a:srgbClr val="000000"/>
                </a:solidFill>
                <a:latin typeface="Arial"/>
                <a:ea typeface="Arial"/>
                <a:cs typeface="Arial"/>
                <a:sym typeface="Arial"/>
              </a:rPr>
              <a:t>reduce demasiado lento</a:t>
            </a:r>
            <a:r>
              <a:rPr lang="en" sz="1200">
                <a:solidFill>
                  <a:srgbClr val="000000"/>
                </a:solidFill>
                <a:latin typeface="Arial"/>
                <a:ea typeface="Arial"/>
                <a:cs typeface="Arial"/>
                <a:sym typeface="Arial"/>
              </a:rPr>
              <a:t>, puede saltarse al mínimo durante mucho tiempo y terminamos con una solución subóptima al detenerse el entrenamiento demasiado pronto.</a:t>
            </a:r>
            <a:endParaRPr b="1" sz="200">
              <a:solidFill>
                <a:srgbClr val="000000"/>
              </a:solidFill>
              <a:latin typeface="Arial"/>
              <a:ea typeface="Arial"/>
              <a:cs typeface="Arial"/>
              <a:sym typeface="Arial"/>
            </a:endParaRPr>
          </a:p>
        </p:txBody>
      </p:sp>
      <p:pic>
        <p:nvPicPr>
          <p:cNvPr id="466" name="Google Shape;466;g2c1446d58c8_2_18"/>
          <p:cNvPicPr preferRelativeResize="0"/>
          <p:nvPr/>
        </p:nvPicPr>
        <p:blipFill>
          <a:blip r:embed="rId3">
            <a:alphaModFix/>
          </a:blip>
          <a:stretch>
            <a:fillRect/>
          </a:stretch>
        </p:blipFill>
        <p:spPr>
          <a:xfrm>
            <a:off x="5046150" y="3229275"/>
            <a:ext cx="3542650" cy="1914025"/>
          </a:xfrm>
          <a:prstGeom prst="rect">
            <a:avLst/>
          </a:prstGeom>
          <a:noFill/>
          <a:ln>
            <a:noFill/>
          </a:ln>
        </p:spPr>
      </p:pic>
      <p:pic>
        <p:nvPicPr>
          <p:cNvPr id="467" name="Google Shape;467;g2c1446d58c8_2_18"/>
          <p:cNvPicPr preferRelativeResize="0"/>
          <p:nvPr/>
        </p:nvPicPr>
        <p:blipFill>
          <a:blip r:embed="rId4">
            <a:alphaModFix/>
          </a:blip>
          <a:stretch>
            <a:fillRect/>
          </a:stretch>
        </p:blipFill>
        <p:spPr>
          <a:xfrm>
            <a:off x="5121800" y="1597900"/>
            <a:ext cx="3542650" cy="17712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g2c1446d58c8_2_44"/>
          <p:cNvSpPr txBox="1"/>
          <p:nvPr>
            <p:ph type="title"/>
          </p:nvPr>
        </p:nvSpPr>
        <p:spPr>
          <a:xfrm>
            <a:off x="290250" y="385750"/>
            <a:ext cx="85854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400">
                <a:solidFill>
                  <a:srgbClr val="F9F9F9"/>
                </a:solidFill>
                <a:latin typeface="Arial"/>
                <a:ea typeface="Arial"/>
                <a:cs typeface="Arial"/>
                <a:sym typeface="Arial"/>
              </a:rPr>
              <a:t>Descenso del Gradiente Estocástico (SGD)</a:t>
            </a:r>
            <a:endParaRPr sz="2200">
              <a:solidFill>
                <a:srgbClr val="F9F9F9"/>
              </a:solidFill>
            </a:endParaRPr>
          </a:p>
        </p:txBody>
      </p:sp>
      <p:pic>
        <p:nvPicPr>
          <p:cNvPr id="473" name="Google Shape;473;g2c1446d58c8_2_44"/>
          <p:cNvPicPr preferRelativeResize="0"/>
          <p:nvPr/>
        </p:nvPicPr>
        <p:blipFill>
          <a:blip r:embed="rId3">
            <a:alphaModFix/>
          </a:blip>
          <a:stretch>
            <a:fillRect/>
          </a:stretch>
        </p:blipFill>
        <p:spPr>
          <a:xfrm>
            <a:off x="212475" y="1752518"/>
            <a:ext cx="8663176" cy="339098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g2c1446d58c8_2_51"/>
          <p:cNvSpPr txBox="1"/>
          <p:nvPr>
            <p:ph type="title"/>
          </p:nvPr>
        </p:nvSpPr>
        <p:spPr>
          <a:xfrm>
            <a:off x="290250" y="385750"/>
            <a:ext cx="85854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400">
                <a:solidFill>
                  <a:srgbClr val="F9F9F9"/>
                </a:solidFill>
                <a:latin typeface="Arial"/>
                <a:ea typeface="Arial"/>
                <a:cs typeface="Arial"/>
                <a:sym typeface="Arial"/>
              </a:rPr>
              <a:t>Descenso del Gradiente Estocástico (SGD)</a:t>
            </a:r>
            <a:endParaRPr sz="2200">
              <a:solidFill>
                <a:srgbClr val="F9F9F9"/>
              </a:solidFill>
            </a:endParaRPr>
          </a:p>
        </p:txBody>
      </p:sp>
      <p:sp>
        <p:nvSpPr>
          <p:cNvPr id="479" name="Google Shape;479;g2c1446d58c8_2_51"/>
          <p:cNvSpPr txBox="1"/>
          <p:nvPr>
            <p:ph idx="1" type="body"/>
          </p:nvPr>
        </p:nvSpPr>
        <p:spPr>
          <a:xfrm>
            <a:off x="194550" y="1720800"/>
            <a:ext cx="8754900" cy="1564500"/>
          </a:xfrm>
          <a:prstGeom prst="rect">
            <a:avLst/>
          </a:prstGeom>
        </p:spPr>
        <p:txBody>
          <a:bodyPr anchorCtr="0" anchor="t" bIns="91425" lIns="91425" spcFirstLastPara="1" rIns="91425" wrap="square" tIns="91425">
            <a:noAutofit/>
          </a:bodyPr>
          <a:lstStyle/>
          <a:p>
            <a:pPr indent="0" lvl="0" marL="0" rtl="0" algn="just">
              <a:lnSpc>
                <a:spcPct val="90000"/>
              </a:lnSpc>
              <a:spcBef>
                <a:spcPts val="1000"/>
              </a:spcBef>
              <a:spcAft>
                <a:spcPts val="0"/>
              </a:spcAft>
              <a:buNone/>
            </a:pPr>
            <a:r>
              <a:rPr lang="en" sz="1100">
                <a:solidFill>
                  <a:srgbClr val="000000"/>
                </a:solidFill>
                <a:latin typeface="Arial"/>
                <a:ea typeface="Arial"/>
                <a:cs typeface="Arial"/>
                <a:sym typeface="Arial"/>
              </a:rPr>
              <a:t>En Python: Uso de </a:t>
            </a:r>
            <a:r>
              <a:rPr b="1" lang="en" sz="1100">
                <a:solidFill>
                  <a:srgbClr val="000000"/>
                </a:solidFill>
                <a:latin typeface="Arial"/>
                <a:ea typeface="Arial"/>
                <a:cs typeface="Arial"/>
                <a:sym typeface="Arial"/>
              </a:rPr>
              <a:t>SGDRegressor</a:t>
            </a:r>
            <a:r>
              <a:rPr lang="en" sz="1100">
                <a:solidFill>
                  <a:srgbClr val="000000"/>
                </a:solidFill>
                <a:latin typeface="Arial"/>
                <a:ea typeface="Arial"/>
                <a:cs typeface="Arial"/>
                <a:sym typeface="Arial"/>
              </a:rPr>
              <a:t> de scikit-learn (este de forma predeterminada busca optimizar la función de costo del MSE (error cuadrático medio).</a:t>
            </a:r>
            <a:endParaRPr sz="1100">
              <a:solidFill>
                <a:srgbClr val="000000"/>
              </a:solidFill>
              <a:latin typeface="Arial"/>
              <a:ea typeface="Arial"/>
              <a:cs typeface="Arial"/>
              <a:sym typeface="Arial"/>
            </a:endParaRPr>
          </a:p>
          <a:p>
            <a:pPr indent="0" lvl="0" marL="0" rtl="0" algn="just">
              <a:lnSpc>
                <a:spcPct val="90000"/>
              </a:lnSpc>
              <a:spcBef>
                <a:spcPts val="1000"/>
              </a:spcBef>
              <a:spcAft>
                <a:spcPts val="0"/>
              </a:spcAft>
              <a:buNone/>
            </a:pPr>
            <a:r>
              <a:rPr lang="en" sz="1100">
                <a:solidFill>
                  <a:srgbClr val="000000"/>
                </a:solidFill>
                <a:latin typeface="Arial"/>
                <a:ea typeface="Arial"/>
                <a:cs typeface="Arial"/>
                <a:sym typeface="Arial"/>
              </a:rPr>
              <a:t>Para el entrenamiento se utiliza el </a:t>
            </a:r>
            <a:r>
              <a:rPr b="1" lang="en" sz="1100">
                <a:solidFill>
                  <a:srgbClr val="000000"/>
                </a:solidFill>
                <a:latin typeface="Arial"/>
                <a:ea typeface="Arial"/>
                <a:cs typeface="Arial"/>
                <a:sym typeface="Arial"/>
              </a:rPr>
              <a:t>método fit ()</a:t>
            </a:r>
            <a:r>
              <a:rPr lang="en" sz="1100">
                <a:solidFill>
                  <a:srgbClr val="000000"/>
                </a:solidFill>
                <a:latin typeface="Arial"/>
                <a:ea typeface="Arial"/>
                <a:cs typeface="Arial"/>
                <a:sym typeface="Arial"/>
              </a:rPr>
              <a:t> o también </a:t>
            </a:r>
            <a:r>
              <a:rPr b="1" lang="en" sz="1100">
                <a:solidFill>
                  <a:srgbClr val="000000"/>
                </a:solidFill>
                <a:latin typeface="Arial"/>
                <a:ea typeface="Arial"/>
                <a:cs typeface="Arial"/>
                <a:sym typeface="Arial"/>
              </a:rPr>
              <a:t>parcial_fit().</a:t>
            </a:r>
            <a:r>
              <a:rPr lang="en" sz="1100">
                <a:solidFill>
                  <a:srgbClr val="000000"/>
                </a:solidFill>
                <a:latin typeface="Arial"/>
                <a:ea typeface="Arial"/>
                <a:cs typeface="Arial"/>
                <a:sym typeface="Arial"/>
              </a:rPr>
              <a:t> Diferenci:a el primero </a:t>
            </a:r>
            <a:r>
              <a:rPr lang="en" sz="1100">
                <a:solidFill>
                  <a:srgbClr val="000000"/>
                </a:solidFill>
                <a:latin typeface="Arial"/>
                <a:ea typeface="Arial"/>
                <a:cs typeface="Arial"/>
                <a:sym typeface="Arial"/>
              </a:rPr>
              <a:t>restablece</a:t>
            </a:r>
            <a:r>
              <a:rPr lang="en" sz="1100">
                <a:solidFill>
                  <a:srgbClr val="000000"/>
                </a:solidFill>
                <a:latin typeface="Arial"/>
                <a:ea typeface="Arial"/>
                <a:cs typeface="Arial"/>
                <a:sym typeface="Arial"/>
              </a:rPr>
              <a:t> el contador de </a:t>
            </a:r>
            <a:r>
              <a:rPr lang="en" sz="1100">
                <a:solidFill>
                  <a:srgbClr val="000000"/>
                </a:solidFill>
                <a:latin typeface="Arial"/>
                <a:ea typeface="Arial"/>
                <a:cs typeface="Arial"/>
                <a:sym typeface="Arial"/>
              </a:rPr>
              <a:t>iteraciones</a:t>
            </a:r>
            <a:r>
              <a:rPr lang="en" sz="1100">
                <a:solidFill>
                  <a:srgbClr val="000000"/>
                </a:solidFill>
                <a:latin typeface="Arial"/>
                <a:ea typeface="Arial"/>
                <a:cs typeface="Arial"/>
                <a:sym typeface="Arial"/>
              </a:rPr>
              <a:t> utilizado por el programa de aprendizaje, mientras con el segundo no lo hace.</a:t>
            </a:r>
            <a:endParaRPr sz="1100">
              <a:solidFill>
                <a:srgbClr val="000000"/>
              </a:solidFill>
              <a:latin typeface="Arial"/>
              <a:ea typeface="Arial"/>
              <a:cs typeface="Arial"/>
              <a:sym typeface="Arial"/>
            </a:endParaRPr>
          </a:p>
          <a:p>
            <a:pPr indent="0" lvl="0" marL="0" rtl="0" algn="just">
              <a:lnSpc>
                <a:spcPct val="90000"/>
              </a:lnSpc>
              <a:spcBef>
                <a:spcPts val="1000"/>
              </a:spcBef>
              <a:spcAft>
                <a:spcPts val="0"/>
              </a:spcAft>
              <a:buNone/>
            </a:pPr>
            <a:r>
              <a:rPr b="1" lang="en" sz="1100">
                <a:solidFill>
                  <a:srgbClr val="000000"/>
                </a:solidFill>
                <a:latin typeface="Arial"/>
                <a:ea typeface="Arial"/>
                <a:cs typeface="Arial"/>
                <a:sym typeface="Arial"/>
              </a:rPr>
              <a:t>Nota:</a:t>
            </a:r>
            <a:r>
              <a:rPr lang="en" sz="1100">
                <a:solidFill>
                  <a:srgbClr val="000000"/>
                </a:solidFill>
                <a:latin typeface="Arial"/>
                <a:ea typeface="Arial"/>
                <a:cs typeface="Arial"/>
                <a:sym typeface="Arial"/>
              </a:rPr>
              <a:t> Las </a:t>
            </a:r>
            <a:r>
              <a:rPr b="1" lang="en" sz="1100">
                <a:solidFill>
                  <a:srgbClr val="000000"/>
                </a:solidFill>
                <a:latin typeface="Arial"/>
                <a:ea typeface="Arial"/>
                <a:cs typeface="Arial"/>
                <a:sym typeface="Arial"/>
              </a:rPr>
              <a:t>instancias de entrenamiento deben ser independientes y distribuidas de forma idéntica </a:t>
            </a:r>
            <a:r>
              <a:rPr lang="en" sz="1100">
                <a:solidFill>
                  <a:srgbClr val="000000"/>
                </a:solidFill>
                <a:latin typeface="Arial"/>
                <a:ea typeface="Arial"/>
                <a:cs typeface="Arial"/>
                <a:sym typeface="Arial"/>
              </a:rPr>
              <a:t>(mezclarlas aleatoriamente) para </a:t>
            </a:r>
            <a:r>
              <a:rPr lang="en" sz="1100">
                <a:solidFill>
                  <a:srgbClr val="000000"/>
                </a:solidFill>
                <a:latin typeface="Arial"/>
                <a:ea typeface="Arial"/>
                <a:cs typeface="Arial"/>
                <a:sym typeface="Arial"/>
              </a:rPr>
              <a:t>qué</a:t>
            </a:r>
            <a:r>
              <a:rPr lang="en" sz="1100">
                <a:solidFill>
                  <a:srgbClr val="000000"/>
                </a:solidFill>
                <a:latin typeface="Arial"/>
                <a:ea typeface="Arial"/>
                <a:cs typeface="Arial"/>
                <a:sym typeface="Arial"/>
              </a:rPr>
              <a:t> parámetros lleguen al óptimo global en promedio. Si no se mezcla (ej: ordenado por etiqueta), optimizará por etiqueta, luego la que sigue y así, no acercándose al mínimo global.</a:t>
            </a:r>
            <a:endParaRPr b="1" sz="300">
              <a:solidFill>
                <a:srgbClr val="000000"/>
              </a:solidFill>
              <a:latin typeface="Arial"/>
              <a:ea typeface="Arial"/>
              <a:cs typeface="Arial"/>
              <a:sym typeface="Arial"/>
            </a:endParaRPr>
          </a:p>
        </p:txBody>
      </p:sp>
      <p:pic>
        <p:nvPicPr>
          <p:cNvPr id="480" name="Google Shape;480;g2c1446d58c8_2_51"/>
          <p:cNvPicPr preferRelativeResize="0"/>
          <p:nvPr/>
        </p:nvPicPr>
        <p:blipFill>
          <a:blip r:embed="rId3">
            <a:alphaModFix/>
          </a:blip>
          <a:stretch>
            <a:fillRect/>
          </a:stretch>
        </p:blipFill>
        <p:spPr>
          <a:xfrm>
            <a:off x="503050" y="3285300"/>
            <a:ext cx="7992576" cy="18582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g2c1446d58c8_2_60"/>
          <p:cNvSpPr txBox="1"/>
          <p:nvPr>
            <p:ph type="title"/>
          </p:nvPr>
        </p:nvSpPr>
        <p:spPr>
          <a:xfrm>
            <a:off x="290250" y="385750"/>
            <a:ext cx="85854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100">
                <a:solidFill>
                  <a:srgbClr val="F9F9F9"/>
                </a:solidFill>
                <a:latin typeface="Arial"/>
                <a:ea typeface="Arial"/>
                <a:cs typeface="Arial"/>
                <a:sym typeface="Arial"/>
              </a:rPr>
              <a:t>Descenso del Gradiente por Mini Lotes (MBGD)</a:t>
            </a:r>
            <a:endParaRPr sz="1900">
              <a:solidFill>
                <a:srgbClr val="F9F9F9"/>
              </a:solidFill>
            </a:endParaRPr>
          </a:p>
        </p:txBody>
      </p:sp>
      <p:sp>
        <p:nvSpPr>
          <p:cNvPr id="486" name="Google Shape;486;g2c1446d58c8_2_60"/>
          <p:cNvSpPr txBox="1"/>
          <p:nvPr>
            <p:ph idx="1" type="body"/>
          </p:nvPr>
        </p:nvSpPr>
        <p:spPr>
          <a:xfrm>
            <a:off x="194550" y="1720800"/>
            <a:ext cx="8754900" cy="1359900"/>
          </a:xfrm>
          <a:prstGeom prst="rect">
            <a:avLst/>
          </a:prstGeom>
        </p:spPr>
        <p:txBody>
          <a:bodyPr anchorCtr="0" anchor="t" bIns="91425" lIns="91425" spcFirstLastPara="1" rIns="91425" wrap="square" tIns="91425">
            <a:noAutofit/>
          </a:bodyPr>
          <a:lstStyle/>
          <a:p>
            <a:pPr indent="0" lvl="0" marL="0" rtl="0" algn="just">
              <a:lnSpc>
                <a:spcPct val="90000"/>
              </a:lnSpc>
              <a:spcBef>
                <a:spcPts val="1000"/>
              </a:spcBef>
              <a:spcAft>
                <a:spcPts val="0"/>
              </a:spcAft>
              <a:buNone/>
            </a:pPr>
            <a:r>
              <a:rPr lang="en" sz="1200">
                <a:solidFill>
                  <a:srgbClr val="000000"/>
                </a:solidFill>
                <a:latin typeface="Arial"/>
                <a:ea typeface="Arial"/>
                <a:cs typeface="Arial"/>
                <a:sym typeface="Arial"/>
              </a:rPr>
              <a:t>En lugar de calcular las gradientes en función del conjunto total de entrenamiento (GD por lotes) o en base a una sola instancia (GD estoçástica), busca por</a:t>
            </a:r>
            <a:r>
              <a:rPr b="1" lang="en" sz="1200">
                <a:solidFill>
                  <a:srgbClr val="000000"/>
                </a:solidFill>
                <a:latin typeface="Arial"/>
                <a:ea typeface="Arial"/>
                <a:cs typeface="Arial"/>
                <a:sym typeface="Arial"/>
              </a:rPr>
              <a:t> pequeños conjuntos aleatorios (mini lotes)</a:t>
            </a:r>
            <a:r>
              <a:rPr lang="en" sz="1200">
                <a:solidFill>
                  <a:srgbClr val="000000"/>
                </a:solidFill>
                <a:latin typeface="Arial"/>
                <a:ea typeface="Arial"/>
                <a:cs typeface="Arial"/>
                <a:sym typeface="Arial"/>
              </a:rPr>
              <a:t>. Esto ayuda </a:t>
            </a:r>
            <a:r>
              <a:rPr b="1" lang="en" sz="1200">
                <a:solidFill>
                  <a:srgbClr val="000000"/>
                </a:solidFill>
                <a:latin typeface="Arial"/>
                <a:ea typeface="Arial"/>
                <a:cs typeface="Arial"/>
                <a:sym typeface="Arial"/>
              </a:rPr>
              <a:t>cuando se utilizan GPU</a:t>
            </a:r>
            <a:r>
              <a:rPr lang="en" sz="1200">
                <a:solidFill>
                  <a:srgbClr val="000000"/>
                </a:solidFill>
                <a:latin typeface="Arial"/>
                <a:ea typeface="Arial"/>
                <a:cs typeface="Arial"/>
                <a:sym typeface="Arial"/>
              </a:rPr>
              <a:t> en vez de CPU para obtener aumento de rendimientos mediante la utilización del hardware en operaciones matriciales.</a:t>
            </a:r>
            <a:endParaRPr sz="1200">
              <a:solidFill>
                <a:srgbClr val="000000"/>
              </a:solidFill>
              <a:latin typeface="Arial"/>
              <a:ea typeface="Arial"/>
              <a:cs typeface="Arial"/>
              <a:sym typeface="Arial"/>
            </a:endParaRPr>
          </a:p>
          <a:p>
            <a:pPr indent="0" lvl="0" marL="0" rtl="0" algn="just">
              <a:lnSpc>
                <a:spcPct val="90000"/>
              </a:lnSpc>
              <a:spcBef>
                <a:spcPts val="1000"/>
              </a:spcBef>
              <a:spcAft>
                <a:spcPts val="0"/>
              </a:spcAft>
              <a:buNone/>
            </a:pPr>
            <a:r>
              <a:rPr lang="en" sz="1200">
                <a:solidFill>
                  <a:srgbClr val="000000"/>
                </a:solidFill>
                <a:latin typeface="Arial"/>
                <a:ea typeface="Arial"/>
                <a:cs typeface="Arial"/>
                <a:sym typeface="Arial"/>
              </a:rPr>
              <a:t>El progreso por parámetros es </a:t>
            </a:r>
            <a:r>
              <a:rPr b="1" lang="en" sz="1200">
                <a:solidFill>
                  <a:srgbClr val="000000"/>
                </a:solidFill>
                <a:latin typeface="Arial"/>
                <a:ea typeface="Arial"/>
                <a:cs typeface="Arial"/>
                <a:sym typeface="Arial"/>
              </a:rPr>
              <a:t>menos errático</a:t>
            </a:r>
            <a:r>
              <a:rPr lang="en" sz="1200">
                <a:solidFill>
                  <a:srgbClr val="000000"/>
                </a:solidFill>
                <a:latin typeface="Arial"/>
                <a:ea typeface="Arial"/>
                <a:cs typeface="Arial"/>
                <a:sym typeface="Arial"/>
              </a:rPr>
              <a:t> que el estocástico por ser menos grande, estando más cerca a los mínimos, pero le resultará </a:t>
            </a:r>
            <a:r>
              <a:rPr b="1" lang="en" sz="1200">
                <a:solidFill>
                  <a:srgbClr val="000000"/>
                </a:solidFill>
                <a:latin typeface="Arial"/>
                <a:ea typeface="Arial"/>
                <a:cs typeface="Arial"/>
                <a:sym typeface="Arial"/>
              </a:rPr>
              <a:t>más difícil escapar de los mínimos locales</a:t>
            </a:r>
            <a:r>
              <a:rPr lang="en" sz="1200">
                <a:solidFill>
                  <a:srgbClr val="000000"/>
                </a:solidFill>
                <a:latin typeface="Arial"/>
                <a:ea typeface="Arial"/>
                <a:cs typeface="Arial"/>
                <a:sym typeface="Arial"/>
              </a:rPr>
              <a:t> (pues se detiene en el mínimo encontrado, pero ahorra tiempo si se utiliza un buen programa de aprendizaje)</a:t>
            </a:r>
            <a:endParaRPr sz="100">
              <a:solidFill>
                <a:srgbClr val="000000"/>
              </a:solidFill>
              <a:latin typeface="Arial"/>
              <a:ea typeface="Arial"/>
              <a:cs typeface="Arial"/>
              <a:sym typeface="Arial"/>
            </a:endParaRPr>
          </a:p>
        </p:txBody>
      </p:sp>
      <p:pic>
        <p:nvPicPr>
          <p:cNvPr id="487" name="Google Shape;487;g2c1446d58c8_2_60"/>
          <p:cNvPicPr preferRelativeResize="0"/>
          <p:nvPr/>
        </p:nvPicPr>
        <p:blipFill>
          <a:blip r:embed="rId3">
            <a:alphaModFix/>
          </a:blip>
          <a:stretch>
            <a:fillRect/>
          </a:stretch>
        </p:blipFill>
        <p:spPr>
          <a:xfrm>
            <a:off x="0" y="3455349"/>
            <a:ext cx="3011751" cy="1673200"/>
          </a:xfrm>
          <a:prstGeom prst="rect">
            <a:avLst/>
          </a:prstGeom>
          <a:noFill/>
          <a:ln>
            <a:noFill/>
          </a:ln>
        </p:spPr>
      </p:pic>
      <p:pic>
        <p:nvPicPr>
          <p:cNvPr id="488" name="Google Shape;488;g2c1446d58c8_2_60"/>
          <p:cNvPicPr preferRelativeResize="0"/>
          <p:nvPr/>
        </p:nvPicPr>
        <p:blipFill>
          <a:blip r:embed="rId4">
            <a:alphaModFix/>
          </a:blip>
          <a:stretch>
            <a:fillRect/>
          </a:stretch>
        </p:blipFill>
        <p:spPr>
          <a:xfrm>
            <a:off x="2989788" y="3412938"/>
            <a:ext cx="3164400" cy="1758000"/>
          </a:xfrm>
          <a:prstGeom prst="rect">
            <a:avLst/>
          </a:prstGeom>
          <a:noFill/>
          <a:ln>
            <a:noFill/>
          </a:ln>
        </p:spPr>
      </p:pic>
      <p:pic>
        <p:nvPicPr>
          <p:cNvPr id="489" name="Google Shape;489;g2c1446d58c8_2_60"/>
          <p:cNvPicPr preferRelativeResize="0"/>
          <p:nvPr/>
        </p:nvPicPr>
        <p:blipFill>
          <a:blip r:embed="rId5">
            <a:alphaModFix/>
          </a:blip>
          <a:stretch>
            <a:fillRect/>
          </a:stretch>
        </p:blipFill>
        <p:spPr>
          <a:xfrm>
            <a:off x="5979610" y="3412950"/>
            <a:ext cx="3164389" cy="1758000"/>
          </a:xfrm>
          <a:prstGeom prst="rect">
            <a:avLst/>
          </a:prstGeom>
          <a:noFill/>
          <a:ln>
            <a:noFill/>
          </a:ln>
        </p:spPr>
      </p:pic>
      <p:sp>
        <p:nvSpPr>
          <p:cNvPr id="490" name="Google Shape;490;g2c1446d58c8_2_60"/>
          <p:cNvSpPr txBox="1"/>
          <p:nvPr>
            <p:ph idx="1" type="body"/>
          </p:nvPr>
        </p:nvSpPr>
        <p:spPr>
          <a:xfrm>
            <a:off x="194550" y="3197050"/>
            <a:ext cx="8754900" cy="376500"/>
          </a:xfrm>
          <a:prstGeom prst="rect">
            <a:avLst/>
          </a:prstGeom>
        </p:spPr>
        <p:txBody>
          <a:bodyPr anchorCtr="0" anchor="t" bIns="91425" lIns="91425" spcFirstLastPara="1" rIns="91425" wrap="square" tIns="91425">
            <a:noAutofit/>
          </a:bodyPr>
          <a:lstStyle/>
          <a:p>
            <a:pPr indent="0" lvl="0" marL="0" rtl="0" algn="just">
              <a:lnSpc>
                <a:spcPct val="90000"/>
              </a:lnSpc>
              <a:spcBef>
                <a:spcPts val="1000"/>
              </a:spcBef>
              <a:spcAft>
                <a:spcPts val="0"/>
              </a:spcAft>
              <a:buNone/>
            </a:pPr>
            <a:r>
              <a:rPr b="1" lang="en" sz="1400">
                <a:solidFill>
                  <a:srgbClr val="000000"/>
                </a:solidFill>
                <a:latin typeface="Arial"/>
                <a:ea typeface="Arial"/>
                <a:cs typeface="Arial"/>
                <a:sym typeface="Arial"/>
              </a:rPr>
              <a:t>        GD por Lotes (BGD)                           GD Estocástico (SGD)                   GD por Mini-lotes (MBGD)</a:t>
            </a:r>
            <a:endParaRPr sz="200">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g2c1446d58c8_2_99"/>
          <p:cNvSpPr txBox="1"/>
          <p:nvPr>
            <p:ph type="title"/>
          </p:nvPr>
        </p:nvSpPr>
        <p:spPr>
          <a:xfrm>
            <a:off x="226075" y="316100"/>
            <a:ext cx="2808000" cy="461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Aldo Siu</a:t>
            </a:r>
            <a:endParaRPr/>
          </a:p>
        </p:txBody>
      </p:sp>
      <p:sp>
        <p:nvSpPr>
          <p:cNvPr id="116" name="Google Shape;116;g2c1446d58c8_2_99"/>
          <p:cNvSpPr txBox="1"/>
          <p:nvPr>
            <p:ph idx="1" type="body"/>
          </p:nvPr>
        </p:nvSpPr>
        <p:spPr>
          <a:xfrm>
            <a:off x="226075" y="3041850"/>
            <a:ext cx="2903400" cy="193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200"/>
              <a:buNone/>
            </a:pPr>
            <a:r>
              <a:rPr lang="en"/>
              <a:t>Sobre mi:</a:t>
            </a:r>
            <a:endParaRPr/>
          </a:p>
          <a:p>
            <a:pPr indent="0" lvl="0" marL="0" rtl="0" algn="l">
              <a:lnSpc>
                <a:spcPct val="115000"/>
              </a:lnSpc>
              <a:spcBef>
                <a:spcPts val="1600"/>
              </a:spcBef>
              <a:spcAft>
                <a:spcPts val="0"/>
              </a:spcAft>
              <a:buSzPts val="1200"/>
              <a:buNone/>
            </a:pPr>
            <a:r>
              <a:rPr lang="en"/>
              <a:t>Economista de la Univ. de Lima, especializado en Operaciones y Logística (ESAN)</a:t>
            </a:r>
            <a:endParaRPr/>
          </a:p>
          <a:p>
            <a:pPr indent="0" lvl="0" marL="0" rtl="0" algn="l">
              <a:lnSpc>
                <a:spcPct val="115000"/>
              </a:lnSpc>
              <a:spcBef>
                <a:spcPts val="1600"/>
              </a:spcBef>
              <a:spcAft>
                <a:spcPts val="0"/>
              </a:spcAft>
              <a:buSzPts val="1200"/>
              <a:buNone/>
            </a:pPr>
            <a:r>
              <a:rPr lang="en"/>
              <a:t>Puesto: Jefe de Planeamiento (HKM) Experiencia en analitica de datos y data science aplicado al sector retail.</a:t>
            </a:r>
            <a:endParaRPr/>
          </a:p>
          <a:p>
            <a:pPr indent="0" lvl="0" marL="0" rtl="0" algn="l">
              <a:lnSpc>
                <a:spcPct val="115000"/>
              </a:lnSpc>
              <a:spcBef>
                <a:spcPts val="1600"/>
              </a:spcBef>
              <a:spcAft>
                <a:spcPts val="1600"/>
              </a:spcAft>
              <a:buSzPts val="1200"/>
              <a:buNone/>
            </a:pPr>
            <a:r>
              <a:t/>
            </a:r>
            <a:endParaRPr/>
          </a:p>
        </p:txBody>
      </p:sp>
      <p:sp>
        <p:nvSpPr>
          <p:cNvPr id="117" name="Google Shape;117;g2c1446d58c8_2_99"/>
          <p:cNvSpPr txBox="1"/>
          <p:nvPr/>
        </p:nvSpPr>
        <p:spPr>
          <a:xfrm>
            <a:off x="4157100" y="974925"/>
            <a:ext cx="4622700" cy="4617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800"/>
              <a:buFont typeface="Arial"/>
              <a:buNone/>
            </a:pPr>
            <a:r>
              <a:rPr lang="en" sz="1800">
                <a:solidFill>
                  <a:srgbClr val="0000FF"/>
                </a:solidFill>
              </a:rPr>
              <a:t>https://www.linkedin.com/in/aldosiu/</a:t>
            </a:r>
            <a:endParaRPr b="0" i="0" sz="1800" u="none" cap="none" strike="noStrike">
              <a:solidFill>
                <a:srgbClr val="0000FF"/>
              </a:solidFill>
              <a:latin typeface="Arial"/>
              <a:ea typeface="Arial"/>
              <a:cs typeface="Arial"/>
              <a:sym typeface="Arial"/>
            </a:endParaRPr>
          </a:p>
        </p:txBody>
      </p:sp>
      <p:sp>
        <p:nvSpPr>
          <p:cNvPr id="118" name="Google Shape;118;g2c1446d58c8_2_99"/>
          <p:cNvSpPr txBox="1"/>
          <p:nvPr/>
        </p:nvSpPr>
        <p:spPr>
          <a:xfrm>
            <a:off x="4215825" y="2587863"/>
            <a:ext cx="3734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200"/>
              </a:spcAft>
              <a:buClr>
                <a:srgbClr val="000000"/>
              </a:buClr>
              <a:buSzPts val="1800"/>
              <a:buFont typeface="Arial"/>
              <a:buNone/>
            </a:pPr>
            <a:r>
              <a:rPr lang="en" sz="1800">
                <a:solidFill>
                  <a:srgbClr val="FF0000"/>
                </a:solidFill>
              </a:rPr>
              <a:t>aldosiu</a:t>
            </a:r>
            <a:r>
              <a:rPr b="0" i="0" lang="en" sz="1800" u="none" cap="none" strike="noStrike">
                <a:solidFill>
                  <a:srgbClr val="FF0000"/>
                </a:solidFill>
                <a:latin typeface="Arial"/>
                <a:ea typeface="Arial"/>
                <a:cs typeface="Arial"/>
                <a:sym typeface="Arial"/>
              </a:rPr>
              <a:t>@gmail.com</a:t>
            </a:r>
            <a:endParaRPr b="0" i="0" sz="1800" u="none" cap="none" strike="noStrike">
              <a:solidFill>
                <a:srgbClr val="FF0000"/>
              </a:solidFill>
              <a:latin typeface="Arial"/>
              <a:ea typeface="Arial"/>
              <a:cs typeface="Arial"/>
              <a:sym typeface="Arial"/>
            </a:endParaRPr>
          </a:p>
        </p:txBody>
      </p:sp>
      <p:pic>
        <p:nvPicPr>
          <p:cNvPr id="119" name="Google Shape;119;g2c1446d58c8_2_99"/>
          <p:cNvPicPr preferRelativeResize="0"/>
          <p:nvPr/>
        </p:nvPicPr>
        <p:blipFill rotWithShape="1">
          <a:blip r:embed="rId3">
            <a:alphaModFix/>
          </a:blip>
          <a:srcRect b="0" l="0" r="0" t="0"/>
          <a:stretch/>
        </p:blipFill>
        <p:spPr>
          <a:xfrm>
            <a:off x="4215832" y="88350"/>
            <a:ext cx="1840174" cy="1035101"/>
          </a:xfrm>
          <a:prstGeom prst="rect">
            <a:avLst/>
          </a:prstGeom>
          <a:noFill/>
          <a:ln>
            <a:noFill/>
          </a:ln>
        </p:spPr>
      </p:pic>
      <p:pic>
        <p:nvPicPr>
          <p:cNvPr id="120" name="Google Shape;120;g2c1446d58c8_2_99"/>
          <p:cNvPicPr preferRelativeResize="0"/>
          <p:nvPr/>
        </p:nvPicPr>
        <p:blipFill rotWithShape="1">
          <a:blip r:embed="rId4">
            <a:alphaModFix/>
          </a:blip>
          <a:srcRect b="19524" l="0" r="0" t="20695"/>
          <a:stretch/>
        </p:blipFill>
        <p:spPr>
          <a:xfrm>
            <a:off x="4157100" y="1617275"/>
            <a:ext cx="2903350" cy="953400"/>
          </a:xfrm>
          <a:prstGeom prst="rect">
            <a:avLst/>
          </a:prstGeom>
          <a:noFill/>
          <a:ln>
            <a:noFill/>
          </a:ln>
        </p:spPr>
      </p:pic>
      <p:sp>
        <p:nvSpPr>
          <p:cNvPr id="121" name="Google Shape;121;g2c1446d58c8_2_99"/>
          <p:cNvSpPr txBox="1"/>
          <p:nvPr/>
        </p:nvSpPr>
        <p:spPr>
          <a:xfrm>
            <a:off x="7085850" y="2587875"/>
            <a:ext cx="2033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200"/>
              </a:spcAft>
              <a:buClr>
                <a:srgbClr val="000000"/>
              </a:buClr>
              <a:buSzPts val="1800"/>
              <a:buFont typeface="Arial"/>
              <a:buNone/>
            </a:pPr>
            <a:r>
              <a:rPr b="0" i="0" lang="en" sz="1800" u="none" cap="none" strike="noStrike">
                <a:solidFill>
                  <a:srgbClr val="000000"/>
                </a:solidFill>
                <a:latin typeface="Arial"/>
                <a:ea typeface="Arial"/>
                <a:cs typeface="Arial"/>
                <a:sym typeface="Arial"/>
              </a:rPr>
              <a:t>+51 9</a:t>
            </a:r>
            <a:r>
              <a:rPr lang="en" sz="1800"/>
              <a:t>81-232-605</a:t>
            </a:r>
            <a:endParaRPr b="0" i="0" sz="1800" u="none" cap="none" strike="noStrike">
              <a:solidFill>
                <a:srgbClr val="000000"/>
              </a:solidFill>
              <a:latin typeface="Arial"/>
              <a:ea typeface="Arial"/>
              <a:cs typeface="Arial"/>
              <a:sym typeface="Arial"/>
            </a:endParaRPr>
          </a:p>
        </p:txBody>
      </p:sp>
      <p:pic>
        <p:nvPicPr>
          <p:cNvPr id="122" name="Google Shape;122;g2c1446d58c8_2_99"/>
          <p:cNvPicPr preferRelativeResize="0"/>
          <p:nvPr/>
        </p:nvPicPr>
        <p:blipFill>
          <a:blip r:embed="rId5">
            <a:alphaModFix/>
          </a:blip>
          <a:stretch>
            <a:fillRect/>
          </a:stretch>
        </p:blipFill>
        <p:spPr>
          <a:xfrm>
            <a:off x="709988" y="974925"/>
            <a:ext cx="1840174" cy="1840174"/>
          </a:xfrm>
          <a:prstGeom prst="rect">
            <a:avLst/>
          </a:prstGeom>
          <a:noFill/>
          <a:ln>
            <a:noFill/>
          </a:ln>
        </p:spPr>
      </p:pic>
      <p:pic>
        <p:nvPicPr>
          <p:cNvPr id="123" name="Google Shape;123;g2c1446d58c8_2_99"/>
          <p:cNvPicPr preferRelativeResize="0"/>
          <p:nvPr/>
        </p:nvPicPr>
        <p:blipFill>
          <a:blip r:embed="rId6">
            <a:alphaModFix/>
          </a:blip>
          <a:stretch>
            <a:fillRect/>
          </a:stretch>
        </p:blipFill>
        <p:spPr>
          <a:xfrm>
            <a:off x="3748325" y="3458188"/>
            <a:ext cx="1110203" cy="1101125"/>
          </a:xfrm>
          <a:prstGeom prst="rect">
            <a:avLst/>
          </a:prstGeom>
          <a:noFill/>
          <a:ln>
            <a:noFill/>
          </a:ln>
        </p:spPr>
      </p:pic>
      <p:pic>
        <p:nvPicPr>
          <p:cNvPr id="124" name="Google Shape;124;g2c1446d58c8_2_99"/>
          <p:cNvPicPr preferRelativeResize="0"/>
          <p:nvPr/>
        </p:nvPicPr>
        <p:blipFill>
          <a:blip r:embed="rId7">
            <a:alphaModFix/>
          </a:blip>
          <a:stretch>
            <a:fillRect/>
          </a:stretch>
        </p:blipFill>
        <p:spPr>
          <a:xfrm>
            <a:off x="5141152" y="3425260"/>
            <a:ext cx="1167000" cy="1166980"/>
          </a:xfrm>
          <a:prstGeom prst="rect">
            <a:avLst/>
          </a:prstGeom>
          <a:noFill/>
          <a:ln>
            <a:noFill/>
          </a:ln>
        </p:spPr>
      </p:pic>
      <p:pic>
        <p:nvPicPr>
          <p:cNvPr id="125" name="Google Shape;125;g2c1446d58c8_2_99"/>
          <p:cNvPicPr preferRelativeResize="0"/>
          <p:nvPr/>
        </p:nvPicPr>
        <p:blipFill>
          <a:blip r:embed="rId8">
            <a:alphaModFix/>
          </a:blip>
          <a:stretch>
            <a:fillRect/>
          </a:stretch>
        </p:blipFill>
        <p:spPr>
          <a:xfrm>
            <a:off x="7585000" y="1576425"/>
            <a:ext cx="1035100" cy="1035100"/>
          </a:xfrm>
          <a:prstGeom prst="rect">
            <a:avLst/>
          </a:prstGeom>
          <a:noFill/>
          <a:ln>
            <a:noFill/>
          </a:ln>
        </p:spPr>
      </p:pic>
      <p:pic>
        <p:nvPicPr>
          <p:cNvPr id="126" name="Google Shape;126;g2c1446d58c8_2_99"/>
          <p:cNvPicPr preferRelativeResize="0"/>
          <p:nvPr/>
        </p:nvPicPr>
        <p:blipFill>
          <a:blip r:embed="rId9">
            <a:alphaModFix/>
          </a:blip>
          <a:stretch>
            <a:fillRect/>
          </a:stretch>
        </p:blipFill>
        <p:spPr>
          <a:xfrm>
            <a:off x="7439700" y="3458210"/>
            <a:ext cx="1325699" cy="165753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g2c1446d58c8_2_73"/>
          <p:cNvSpPr txBox="1"/>
          <p:nvPr>
            <p:ph type="title"/>
          </p:nvPr>
        </p:nvSpPr>
        <p:spPr>
          <a:xfrm>
            <a:off x="290250" y="385750"/>
            <a:ext cx="85854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400">
                <a:solidFill>
                  <a:srgbClr val="F9F9F9"/>
                </a:solidFill>
                <a:latin typeface="Arial"/>
                <a:ea typeface="Arial"/>
                <a:cs typeface="Arial"/>
                <a:sym typeface="Arial"/>
              </a:rPr>
              <a:t>Resumen 3 principales algoritmos GD</a:t>
            </a:r>
            <a:endParaRPr sz="2200">
              <a:solidFill>
                <a:srgbClr val="F9F9F9"/>
              </a:solidFill>
            </a:endParaRPr>
          </a:p>
        </p:txBody>
      </p:sp>
      <p:pic>
        <p:nvPicPr>
          <p:cNvPr id="496" name="Google Shape;496;g2c1446d58c8_2_73"/>
          <p:cNvPicPr preferRelativeResize="0"/>
          <p:nvPr/>
        </p:nvPicPr>
        <p:blipFill>
          <a:blip r:embed="rId3">
            <a:alphaModFix/>
          </a:blip>
          <a:stretch>
            <a:fillRect/>
          </a:stretch>
        </p:blipFill>
        <p:spPr>
          <a:xfrm>
            <a:off x="379400" y="1734675"/>
            <a:ext cx="1976799" cy="3408824"/>
          </a:xfrm>
          <a:prstGeom prst="rect">
            <a:avLst/>
          </a:prstGeom>
          <a:noFill/>
          <a:ln>
            <a:noFill/>
          </a:ln>
          <a:effectLst>
            <a:reflection blurRad="0" dir="5400000" dist="38100" endA="0" endPos="30000" fadeDir="5400012" kx="0" rotWithShape="0" algn="bl" stPos="0" sy="-100000" ky="0"/>
          </a:effectLst>
        </p:spPr>
      </p:pic>
      <p:pic>
        <p:nvPicPr>
          <p:cNvPr id="497" name="Google Shape;497;g2c1446d58c8_2_73"/>
          <p:cNvPicPr preferRelativeResize="0"/>
          <p:nvPr/>
        </p:nvPicPr>
        <p:blipFill>
          <a:blip r:embed="rId4">
            <a:alphaModFix/>
          </a:blip>
          <a:stretch>
            <a:fillRect/>
          </a:stretch>
        </p:blipFill>
        <p:spPr>
          <a:xfrm>
            <a:off x="2949850" y="1734675"/>
            <a:ext cx="5722125" cy="34088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g2c1446d58c8_2_80"/>
          <p:cNvSpPr txBox="1"/>
          <p:nvPr>
            <p:ph type="title"/>
          </p:nvPr>
        </p:nvSpPr>
        <p:spPr>
          <a:xfrm>
            <a:off x="290250" y="385750"/>
            <a:ext cx="85854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sz="2200">
              <a:solidFill>
                <a:srgbClr val="F9F9F9"/>
              </a:solidFill>
            </a:endParaRPr>
          </a:p>
        </p:txBody>
      </p:sp>
      <p:pic>
        <p:nvPicPr>
          <p:cNvPr id="503" name="Google Shape;503;g2c1446d58c8_2_80"/>
          <p:cNvPicPr preferRelativeResize="0"/>
          <p:nvPr/>
        </p:nvPicPr>
        <p:blipFill>
          <a:blip r:embed="rId3">
            <a:alphaModFix/>
          </a:blip>
          <a:stretch>
            <a:fillRect/>
          </a:stretch>
        </p:blipFill>
        <p:spPr>
          <a:xfrm>
            <a:off x="0" y="0"/>
            <a:ext cx="9187524" cy="51435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g2c1446d58c8_2_91"/>
          <p:cNvSpPr txBox="1"/>
          <p:nvPr>
            <p:ph type="title"/>
          </p:nvPr>
        </p:nvSpPr>
        <p:spPr>
          <a:xfrm>
            <a:off x="290250" y="385750"/>
            <a:ext cx="85854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sz="2200">
              <a:solidFill>
                <a:srgbClr val="F9F9F9"/>
              </a:solidFill>
            </a:endParaRPr>
          </a:p>
        </p:txBody>
      </p:sp>
      <p:pic>
        <p:nvPicPr>
          <p:cNvPr id="509" name="Google Shape;509;g2c1446d58c8_2_91"/>
          <p:cNvPicPr preferRelativeResize="0"/>
          <p:nvPr/>
        </p:nvPicPr>
        <p:blipFill>
          <a:blip r:embed="rId3">
            <a:alphaModFix/>
          </a:blip>
          <a:stretch>
            <a:fillRect/>
          </a:stretch>
        </p:blipFill>
        <p:spPr>
          <a:xfrm>
            <a:off x="0" y="0"/>
            <a:ext cx="9201599" cy="51435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g2bebab2d242_0_6"/>
          <p:cNvSpPr txBox="1"/>
          <p:nvPr/>
        </p:nvSpPr>
        <p:spPr>
          <a:xfrm>
            <a:off x="57300" y="1000200"/>
            <a:ext cx="8428800" cy="3622500"/>
          </a:xfrm>
          <a:prstGeom prst="rect">
            <a:avLst/>
          </a:prstGeom>
          <a:noFill/>
          <a:ln>
            <a:noFill/>
          </a:ln>
        </p:spPr>
        <p:txBody>
          <a:bodyPr anchorCtr="0" anchor="t" bIns="91425" lIns="91425" spcFirstLastPara="1" rIns="91425" wrap="square" tIns="91425">
            <a:noAutofit/>
          </a:bodyPr>
          <a:lstStyle/>
          <a:p>
            <a:pPr indent="-330200" lvl="0" marL="457200" marR="0" rtl="0" algn="just">
              <a:lnSpc>
                <a:spcPct val="100000"/>
              </a:lnSpc>
              <a:spcBef>
                <a:spcPts val="0"/>
              </a:spcBef>
              <a:spcAft>
                <a:spcPts val="0"/>
              </a:spcAft>
              <a:buClr>
                <a:schemeClr val="lt1"/>
              </a:buClr>
              <a:buSzPts val="1600"/>
              <a:buFont typeface="Roboto"/>
              <a:buChar char="-"/>
            </a:pPr>
            <a:r>
              <a:rPr lang="en" sz="1600">
                <a:solidFill>
                  <a:schemeClr val="lt1"/>
                </a:solidFill>
                <a:latin typeface="Roboto"/>
                <a:ea typeface="Roboto"/>
                <a:cs typeface="Roboto"/>
                <a:sym typeface="Roboto"/>
              </a:rPr>
              <a:t>Existen múltiples métodos para calcular los parámetros óptimos en un modelo de regresión lineal. Aunque la ecuación Normal es una forma directa de encontrar estos parámetros, puede presentar problemas cuando la matriz de características no es invertible</a:t>
            </a:r>
            <a:endParaRPr sz="1600">
              <a:solidFill>
                <a:schemeClr val="lt1"/>
              </a:solidFill>
              <a:latin typeface="Roboto"/>
              <a:ea typeface="Roboto"/>
              <a:cs typeface="Roboto"/>
              <a:sym typeface="Roboto"/>
            </a:endParaRPr>
          </a:p>
          <a:p>
            <a:pPr indent="-330200" lvl="0" marL="457200" marR="0" rtl="0" algn="just">
              <a:lnSpc>
                <a:spcPct val="100000"/>
              </a:lnSpc>
              <a:spcBef>
                <a:spcPts val="0"/>
              </a:spcBef>
              <a:spcAft>
                <a:spcPts val="0"/>
              </a:spcAft>
              <a:buClr>
                <a:schemeClr val="lt1"/>
              </a:buClr>
              <a:buSzPts val="1600"/>
              <a:buFont typeface="Roboto"/>
              <a:buChar char="-"/>
            </a:pPr>
            <a:r>
              <a:rPr lang="en" sz="1600">
                <a:solidFill>
                  <a:schemeClr val="lt1"/>
                </a:solidFill>
                <a:latin typeface="Roboto"/>
                <a:ea typeface="Roboto"/>
                <a:cs typeface="Roboto"/>
                <a:sym typeface="Roboto"/>
              </a:rPr>
              <a:t>La notación Big O es una herramienta clave en el análisis de la complejidad computacional, brindando una manera de expresar y comparar </a:t>
            </a:r>
            <a:r>
              <a:rPr lang="en" sz="1600">
                <a:solidFill>
                  <a:schemeClr val="lt1"/>
                </a:solidFill>
                <a:latin typeface="Roboto"/>
                <a:ea typeface="Roboto"/>
                <a:cs typeface="Roboto"/>
                <a:sym typeface="Roboto"/>
              </a:rPr>
              <a:t>cómo crecen los recursos requeridos por un algoritmo</a:t>
            </a:r>
            <a:r>
              <a:rPr lang="en" sz="1600">
                <a:solidFill>
                  <a:schemeClr val="lt1"/>
                </a:solidFill>
                <a:latin typeface="Roboto"/>
                <a:ea typeface="Roboto"/>
                <a:cs typeface="Roboto"/>
                <a:sym typeface="Roboto"/>
              </a:rPr>
              <a:t> al aumentar el tamaño de entrada.</a:t>
            </a:r>
            <a:endParaRPr sz="1600">
              <a:solidFill>
                <a:schemeClr val="lt1"/>
              </a:solidFill>
              <a:latin typeface="Roboto"/>
              <a:ea typeface="Roboto"/>
              <a:cs typeface="Roboto"/>
              <a:sym typeface="Roboto"/>
            </a:endParaRPr>
          </a:p>
          <a:p>
            <a:pPr indent="-330200" lvl="0" marL="457200" marR="0" rtl="0" algn="just">
              <a:lnSpc>
                <a:spcPct val="100000"/>
              </a:lnSpc>
              <a:spcBef>
                <a:spcPts val="0"/>
              </a:spcBef>
              <a:spcAft>
                <a:spcPts val="0"/>
              </a:spcAft>
              <a:buClr>
                <a:schemeClr val="lt1"/>
              </a:buClr>
              <a:buSzPts val="1600"/>
              <a:buFont typeface="Roboto"/>
              <a:buChar char="-"/>
            </a:pPr>
            <a:r>
              <a:rPr lang="en" sz="1600">
                <a:solidFill>
                  <a:schemeClr val="lt1"/>
                </a:solidFill>
                <a:latin typeface="Roboto"/>
                <a:ea typeface="Roboto"/>
                <a:cs typeface="Roboto"/>
                <a:sym typeface="Roboto"/>
              </a:rPr>
              <a:t>El descenso de gradiente es un algoritmo iterativo, mientras que la ecuación normal es analítica.</a:t>
            </a:r>
            <a:endParaRPr sz="1600">
              <a:solidFill>
                <a:schemeClr val="lt1"/>
              </a:solidFill>
              <a:latin typeface="Roboto"/>
              <a:ea typeface="Roboto"/>
              <a:cs typeface="Roboto"/>
              <a:sym typeface="Roboto"/>
            </a:endParaRPr>
          </a:p>
          <a:p>
            <a:pPr indent="-330200" lvl="0" marL="457200" marR="0" rtl="0" algn="just">
              <a:lnSpc>
                <a:spcPct val="100000"/>
              </a:lnSpc>
              <a:spcBef>
                <a:spcPts val="0"/>
              </a:spcBef>
              <a:spcAft>
                <a:spcPts val="0"/>
              </a:spcAft>
              <a:buClr>
                <a:schemeClr val="lt1"/>
              </a:buClr>
              <a:buSzPts val="1600"/>
              <a:buFont typeface="Roboto"/>
              <a:buChar char="-"/>
            </a:pPr>
            <a:r>
              <a:rPr lang="en" sz="1600">
                <a:solidFill>
                  <a:schemeClr val="lt1"/>
                </a:solidFill>
                <a:latin typeface="Roboto"/>
                <a:ea typeface="Roboto"/>
                <a:cs typeface="Roboto"/>
                <a:sym typeface="Roboto"/>
              </a:rPr>
              <a:t>Es importante tomar en cuenta el costo computacional del algoritmo a utilizar.</a:t>
            </a:r>
            <a:endParaRPr sz="1600">
              <a:solidFill>
                <a:schemeClr val="lt1"/>
              </a:solidFill>
              <a:latin typeface="Roboto"/>
              <a:ea typeface="Roboto"/>
              <a:cs typeface="Roboto"/>
              <a:sym typeface="Roboto"/>
            </a:endParaRPr>
          </a:p>
          <a:p>
            <a:pPr indent="-330200" lvl="0" marL="457200" marR="0" rtl="0" algn="just">
              <a:lnSpc>
                <a:spcPct val="100000"/>
              </a:lnSpc>
              <a:spcBef>
                <a:spcPts val="0"/>
              </a:spcBef>
              <a:spcAft>
                <a:spcPts val="0"/>
              </a:spcAft>
              <a:buClr>
                <a:schemeClr val="lt1"/>
              </a:buClr>
              <a:buSzPts val="1600"/>
              <a:buFont typeface="Roboto"/>
              <a:buChar char="-"/>
            </a:pPr>
            <a:r>
              <a:rPr lang="en" sz="1600">
                <a:solidFill>
                  <a:schemeClr val="lt1"/>
                </a:solidFill>
                <a:latin typeface="Roboto"/>
                <a:ea typeface="Roboto"/>
                <a:cs typeface="Roboto"/>
                <a:sym typeface="Roboto"/>
              </a:rPr>
              <a:t>No existe mejor método, pues depende del contexto y las restricciones de recursos: para soluciones rápidas, los mejores métodos son el SGD (gradiente descendiente estocástico) y el de MBGD (mini lotes). Si se tiene recursos y tiempo, la ecuación normal y el BGD (gradiente descendiente por lotes) puede ser la mejor opción.</a:t>
            </a:r>
            <a:endParaRPr sz="1600">
              <a:solidFill>
                <a:schemeClr val="lt1"/>
              </a:solidFill>
              <a:latin typeface="Roboto"/>
              <a:ea typeface="Roboto"/>
              <a:cs typeface="Roboto"/>
              <a:sym typeface="Roboto"/>
            </a:endParaRPr>
          </a:p>
        </p:txBody>
      </p:sp>
      <p:sp>
        <p:nvSpPr>
          <p:cNvPr id="515" name="Google Shape;515;g2bebab2d242_0_6"/>
          <p:cNvSpPr txBox="1"/>
          <p:nvPr>
            <p:ph idx="4294967295" type="title"/>
          </p:nvPr>
        </p:nvSpPr>
        <p:spPr>
          <a:xfrm>
            <a:off x="264000" y="232500"/>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Conclusiones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2c126ec02d7_0_3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Regresión Lineal</a:t>
            </a:r>
            <a:endParaRPr/>
          </a:p>
        </p:txBody>
      </p:sp>
      <p:sp>
        <p:nvSpPr>
          <p:cNvPr id="132" name="Google Shape;132;g2c126ec02d7_0_38"/>
          <p:cNvSpPr txBox="1"/>
          <p:nvPr>
            <p:ph idx="1" type="body"/>
          </p:nvPr>
        </p:nvSpPr>
        <p:spPr>
          <a:xfrm>
            <a:off x="3542050" y="2571750"/>
            <a:ext cx="2909400" cy="5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Tamaño</a:t>
            </a:r>
            <a:endParaRPr/>
          </a:p>
        </p:txBody>
      </p:sp>
      <p:pic>
        <p:nvPicPr>
          <p:cNvPr id="133" name="Google Shape;133;g2c126ec02d7_0_38"/>
          <p:cNvPicPr preferRelativeResize="0"/>
          <p:nvPr/>
        </p:nvPicPr>
        <p:blipFill>
          <a:blip r:embed="rId3">
            <a:alphaModFix/>
          </a:blip>
          <a:stretch>
            <a:fillRect/>
          </a:stretch>
        </p:blipFill>
        <p:spPr>
          <a:xfrm>
            <a:off x="7060200" y="1919075"/>
            <a:ext cx="1522275" cy="1522275"/>
          </a:xfrm>
          <a:prstGeom prst="rect">
            <a:avLst/>
          </a:prstGeom>
          <a:noFill/>
          <a:ln>
            <a:noFill/>
          </a:ln>
        </p:spPr>
      </p:pic>
      <p:sp>
        <p:nvSpPr>
          <p:cNvPr id="134" name="Google Shape;134;g2c126ec02d7_0_38"/>
          <p:cNvSpPr txBox="1"/>
          <p:nvPr>
            <p:ph idx="1" type="body"/>
          </p:nvPr>
        </p:nvSpPr>
        <p:spPr>
          <a:xfrm>
            <a:off x="3542050" y="3136650"/>
            <a:ext cx="2909400" cy="5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 habitaciones</a:t>
            </a:r>
            <a:endParaRPr/>
          </a:p>
        </p:txBody>
      </p:sp>
      <p:sp>
        <p:nvSpPr>
          <p:cNvPr id="135" name="Google Shape;135;g2c126ec02d7_0_38"/>
          <p:cNvSpPr txBox="1"/>
          <p:nvPr>
            <p:ph idx="1" type="body"/>
          </p:nvPr>
        </p:nvSpPr>
        <p:spPr>
          <a:xfrm>
            <a:off x="3634300" y="3701550"/>
            <a:ext cx="2909400" cy="5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Ubicación</a:t>
            </a:r>
            <a:endParaRPr/>
          </a:p>
        </p:txBody>
      </p:sp>
      <p:sp>
        <p:nvSpPr>
          <p:cNvPr id="136" name="Google Shape;136;g2c126ec02d7_0_38"/>
          <p:cNvSpPr txBox="1"/>
          <p:nvPr>
            <p:ph idx="1" type="body"/>
          </p:nvPr>
        </p:nvSpPr>
        <p:spPr>
          <a:xfrm>
            <a:off x="3634300" y="4349825"/>
            <a:ext cx="2909400" cy="5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otras</a:t>
            </a:r>
            <a:endParaRPr/>
          </a:p>
        </p:txBody>
      </p:sp>
      <p:cxnSp>
        <p:nvCxnSpPr>
          <p:cNvPr id="137" name="Google Shape;137;g2c126ec02d7_0_38"/>
          <p:cNvCxnSpPr/>
          <p:nvPr/>
        </p:nvCxnSpPr>
        <p:spPr>
          <a:xfrm flipH="1">
            <a:off x="3300750" y="2365050"/>
            <a:ext cx="11400" cy="2456400"/>
          </a:xfrm>
          <a:prstGeom prst="straightConnector1">
            <a:avLst/>
          </a:prstGeom>
          <a:noFill/>
          <a:ln cap="flat" cmpd="sng" w="9525">
            <a:solidFill>
              <a:schemeClr val="dk2"/>
            </a:solidFill>
            <a:prstDash val="solid"/>
            <a:round/>
            <a:headEnd len="med" w="med" type="none"/>
            <a:tailEnd len="med" w="med" type="none"/>
          </a:ln>
        </p:spPr>
      </p:cxnSp>
      <p:sp>
        <p:nvSpPr>
          <p:cNvPr id="138" name="Google Shape;138;g2c126ec02d7_0_38"/>
          <p:cNvSpPr txBox="1"/>
          <p:nvPr>
            <p:ph idx="1" type="body"/>
          </p:nvPr>
        </p:nvSpPr>
        <p:spPr>
          <a:xfrm>
            <a:off x="471900" y="2571750"/>
            <a:ext cx="2909400" cy="5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Pronósticos financieros</a:t>
            </a:r>
            <a:endParaRPr b="1"/>
          </a:p>
        </p:txBody>
      </p:sp>
      <p:sp>
        <p:nvSpPr>
          <p:cNvPr id="139" name="Google Shape;139;g2c126ec02d7_0_38"/>
          <p:cNvSpPr txBox="1"/>
          <p:nvPr>
            <p:ph idx="1" type="body"/>
          </p:nvPr>
        </p:nvSpPr>
        <p:spPr>
          <a:xfrm>
            <a:off x="471900" y="4121700"/>
            <a:ext cx="2909400" cy="5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Análisis de tendencias</a:t>
            </a:r>
            <a:endParaRPr b="1"/>
          </a:p>
        </p:txBody>
      </p:sp>
      <p:sp>
        <p:nvSpPr>
          <p:cNvPr id="140" name="Google Shape;140;g2c126ec02d7_0_38"/>
          <p:cNvSpPr txBox="1"/>
          <p:nvPr>
            <p:ph idx="1" type="body"/>
          </p:nvPr>
        </p:nvSpPr>
        <p:spPr>
          <a:xfrm>
            <a:off x="1295675" y="3064800"/>
            <a:ext cx="194400" cy="1056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a:t>
            </a:r>
            <a:endParaRPr/>
          </a:p>
          <a:p>
            <a:pPr indent="0" lvl="0" marL="0" rtl="0" algn="l">
              <a:lnSpc>
                <a:spcPct val="100000"/>
              </a:lnSpc>
              <a:spcBef>
                <a:spcPts val="0"/>
              </a:spcBef>
              <a:spcAft>
                <a:spcPts val="0"/>
              </a:spcAft>
              <a:buNone/>
            </a:pPr>
            <a:r>
              <a:rPr lang="en"/>
              <a:t>.</a:t>
            </a:r>
            <a:endParaRPr/>
          </a:p>
          <a:p>
            <a:pPr indent="0" lvl="0" marL="0" rtl="0" algn="l">
              <a:spcBef>
                <a:spcPts val="0"/>
              </a:spcBef>
              <a:spcAft>
                <a:spcPts val="0"/>
              </a:spcAft>
              <a:buNone/>
            </a:pPr>
            <a:r>
              <a:rPr lang="en"/>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g2c1446d58c8_3_5"/>
          <p:cNvSpPr txBox="1"/>
          <p:nvPr>
            <p:ph type="title"/>
          </p:nvPr>
        </p:nvSpPr>
        <p:spPr>
          <a:xfrm>
            <a:off x="103125" y="7054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Regresión Lineal</a:t>
            </a:r>
            <a:endParaRPr/>
          </a:p>
        </p:txBody>
      </p:sp>
      <p:sp>
        <p:nvSpPr>
          <p:cNvPr id="146" name="Google Shape;146;g2c1446d58c8_3_5"/>
          <p:cNvSpPr txBox="1"/>
          <p:nvPr>
            <p:ph idx="1" type="body"/>
          </p:nvPr>
        </p:nvSpPr>
        <p:spPr>
          <a:xfrm>
            <a:off x="103125" y="2393575"/>
            <a:ext cx="4468800" cy="2689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700"/>
              <a:t>Esta ecuación se utiliza para predecir valores de la variable dependiente (y^y^​) dados los valores de las variables independientes (x1,x2,...,xnx1​,x2​,...,xn​) y los parámetros</a:t>
            </a:r>
            <a:r>
              <a:rPr lang="en" sz="1700"/>
              <a:t> </a:t>
            </a:r>
            <a:r>
              <a:rPr lang="en" sz="1700"/>
              <a:t>(θ0,θ1,θ2,...,θnθ0​,θ1​,θ2​,...,θn​) aprendidos durante el entrenamiento del modelo de regresión lineal.</a:t>
            </a:r>
            <a:endParaRPr sz="1700"/>
          </a:p>
        </p:txBody>
      </p:sp>
      <p:pic>
        <p:nvPicPr>
          <p:cNvPr id="147" name="Google Shape;147;g2c1446d58c8_3_5"/>
          <p:cNvPicPr preferRelativeResize="0"/>
          <p:nvPr/>
        </p:nvPicPr>
        <p:blipFill>
          <a:blip r:embed="rId3">
            <a:alphaModFix/>
          </a:blip>
          <a:stretch>
            <a:fillRect/>
          </a:stretch>
        </p:blipFill>
        <p:spPr>
          <a:xfrm>
            <a:off x="4819650" y="1854375"/>
            <a:ext cx="4076700" cy="523875"/>
          </a:xfrm>
          <a:prstGeom prst="rect">
            <a:avLst/>
          </a:prstGeom>
          <a:noFill/>
          <a:ln>
            <a:noFill/>
          </a:ln>
        </p:spPr>
      </p:pic>
      <p:sp>
        <p:nvSpPr>
          <p:cNvPr id="148" name="Google Shape;148;g2c1446d58c8_3_5"/>
          <p:cNvSpPr txBox="1"/>
          <p:nvPr>
            <p:ph idx="1" type="body"/>
          </p:nvPr>
        </p:nvSpPr>
        <p:spPr>
          <a:xfrm>
            <a:off x="4675125" y="2378250"/>
            <a:ext cx="4468800" cy="2689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ŷ es el valor previsto.</a:t>
            </a:r>
            <a:endParaRPr sz="1700"/>
          </a:p>
          <a:p>
            <a:pPr indent="-336550" lvl="0" marL="457200" rtl="0" algn="l">
              <a:spcBef>
                <a:spcPts val="0"/>
              </a:spcBef>
              <a:spcAft>
                <a:spcPts val="0"/>
              </a:spcAft>
              <a:buSzPts val="1700"/>
              <a:buChar char="●"/>
            </a:pPr>
            <a:r>
              <a:rPr lang="en" sz="1700"/>
              <a:t>n es el número de características.</a:t>
            </a:r>
            <a:endParaRPr sz="1700"/>
          </a:p>
          <a:p>
            <a:pPr indent="-336550" lvl="0" marL="457200" rtl="0" algn="l">
              <a:spcBef>
                <a:spcPts val="0"/>
              </a:spcBef>
              <a:spcAft>
                <a:spcPts val="0"/>
              </a:spcAft>
              <a:buSzPts val="1700"/>
              <a:buChar char="●"/>
            </a:pPr>
            <a:r>
              <a:rPr lang="en" sz="1700"/>
              <a:t>xi​ es el valor de la i-ésima característica.</a:t>
            </a:r>
            <a:endParaRPr sz="1700"/>
          </a:p>
          <a:p>
            <a:pPr indent="-336550" lvl="0" marL="457200" rtl="0" algn="l">
              <a:spcBef>
                <a:spcPts val="0"/>
              </a:spcBef>
              <a:spcAft>
                <a:spcPts val="0"/>
              </a:spcAft>
              <a:buSzPts val="1700"/>
              <a:buChar char="●"/>
            </a:pPr>
            <a:r>
              <a:rPr lang="en" sz="1700"/>
              <a:t>θj​ es el j-ésimo parámetro del modelo</a:t>
            </a:r>
            <a:r>
              <a:rPr lang="en" sz="1700"/>
              <a:t>, incluido el término de sesgo θ0 y los pesos de las características θ1, θ2, ⋯, θn.</a:t>
            </a:r>
            <a:endParaRPr sz="1700"/>
          </a:p>
        </p:txBody>
      </p:sp>
      <p:sp>
        <p:nvSpPr>
          <p:cNvPr id="149" name="Google Shape;149;g2c1446d58c8_3_5"/>
          <p:cNvSpPr txBox="1"/>
          <p:nvPr>
            <p:ph idx="1" type="body"/>
          </p:nvPr>
        </p:nvSpPr>
        <p:spPr>
          <a:xfrm>
            <a:off x="103125" y="1854413"/>
            <a:ext cx="4613400" cy="523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a:t>Predicción del modelo de regresión lineal.</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2c1446d58c8_4_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Regresión Lineal</a:t>
            </a:r>
            <a:endParaRPr/>
          </a:p>
        </p:txBody>
      </p:sp>
      <p:sp>
        <p:nvSpPr>
          <p:cNvPr id="155" name="Google Shape;155;g2c1446d58c8_4_3"/>
          <p:cNvSpPr txBox="1"/>
          <p:nvPr>
            <p:ph idx="1" type="body"/>
          </p:nvPr>
        </p:nvSpPr>
        <p:spPr>
          <a:xfrm>
            <a:off x="471900" y="1919075"/>
            <a:ext cx="5215800" cy="58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Datos de entrenamiento</a:t>
            </a:r>
            <a:endParaRPr/>
          </a:p>
        </p:txBody>
      </p:sp>
      <p:sp>
        <p:nvSpPr>
          <p:cNvPr id="156" name="Google Shape;156;g2c1446d58c8_4_3"/>
          <p:cNvSpPr txBox="1"/>
          <p:nvPr/>
        </p:nvSpPr>
        <p:spPr>
          <a:xfrm>
            <a:off x="1014850" y="2744725"/>
            <a:ext cx="30000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2"/>
              </a:buClr>
              <a:buSzPts val="1400"/>
              <a:buFont typeface="Roboto"/>
              <a:buChar char="●"/>
            </a:pPr>
            <a:r>
              <a:rPr lang="en">
                <a:solidFill>
                  <a:schemeClr val="lt2"/>
                </a:solidFill>
                <a:latin typeface="Roboto"/>
                <a:ea typeface="Roboto"/>
                <a:cs typeface="Roboto"/>
                <a:sym typeface="Roboto"/>
              </a:rPr>
              <a:t>Casa 1: 50 m²</a:t>
            </a:r>
            <a:endParaRPr>
              <a:solidFill>
                <a:schemeClr val="lt2"/>
              </a:solidFill>
              <a:latin typeface="Roboto"/>
              <a:ea typeface="Roboto"/>
              <a:cs typeface="Roboto"/>
              <a:sym typeface="Roboto"/>
            </a:endParaRPr>
          </a:p>
          <a:p>
            <a:pPr indent="-317500" lvl="0" marL="457200" rtl="0" algn="l">
              <a:spcBef>
                <a:spcPts val="0"/>
              </a:spcBef>
              <a:spcAft>
                <a:spcPts val="0"/>
              </a:spcAft>
              <a:buClr>
                <a:schemeClr val="lt2"/>
              </a:buClr>
              <a:buSzPts val="1400"/>
              <a:buFont typeface="Roboto"/>
              <a:buChar char="●"/>
            </a:pPr>
            <a:r>
              <a:rPr lang="en">
                <a:solidFill>
                  <a:schemeClr val="lt2"/>
                </a:solidFill>
                <a:latin typeface="Roboto"/>
                <a:ea typeface="Roboto"/>
                <a:cs typeface="Roboto"/>
                <a:sym typeface="Roboto"/>
              </a:rPr>
              <a:t>Casa 2: 100 m²</a:t>
            </a:r>
            <a:endParaRPr>
              <a:solidFill>
                <a:schemeClr val="lt2"/>
              </a:solidFill>
              <a:latin typeface="Roboto"/>
              <a:ea typeface="Roboto"/>
              <a:cs typeface="Roboto"/>
              <a:sym typeface="Roboto"/>
            </a:endParaRPr>
          </a:p>
          <a:p>
            <a:pPr indent="-317500" lvl="0" marL="457200" rtl="0" algn="l">
              <a:spcBef>
                <a:spcPts val="0"/>
              </a:spcBef>
              <a:spcAft>
                <a:spcPts val="0"/>
              </a:spcAft>
              <a:buClr>
                <a:schemeClr val="lt2"/>
              </a:buClr>
              <a:buSzPts val="1400"/>
              <a:buFont typeface="Roboto"/>
              <a:buChar char="●"/>
            </a:pPr>
            <a:r>
              <a:rPr lang="en">
                <a:solidFill>
                  <a:schemeClr val="lt2"/>
                </a:solidFill>
                <a:latin typeface="Roboto"/>
                <a:ea typeface="Roboto"/>
                <a:cs typeface="Roboto"/>
                <a:sym typeface="Roboto"/>
              </a:rPr>
              <a:t>Casa 3: 150 m²</a:t>
            </a:r>
            <a:endParaRPr sz="1200">
              <a:solidFill>
                <a:schemeClr val="lt2"/>
              </a:solidFill>
              <a:highlight>
                <a:srgbClr val="FFFFFF"/>
              </a:highlight>
              <a:latin typeface="Roboto"/>
              <a:ea typeface="Roboto"/>
              <a:cs typeface="Roboto"/>
              <a:sym typeface="Roboto"/>
            </a:endParaRPr>
          </a:p>
        </p:txBody>
      </p:sp>
      <p:sp>
        <p:nvSpPr>
          <p:cNvPr id="157" name="Google Shape;157;g2c1446d58c8_4_3"/>
          <p:cNvSpPr txBox="1"/>
          <p:nvPr/>
        </p:nvSpPr>
        <p:spPr>
          <a:xfrm>
            <a:off x="299850" y="2371650"/>
            <a:ext cx="47076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2"/>
              </a:buClr>
              <a:buSzPts val="1400"/>
              <a:buFont typeface="Roboto"/>
              <a:buChar char="●"/>
            </a:pPr>
            <a:r>
              <a:rPr lang="en">
                <a:solidFill>
                  <a:schemeClr val="lt2"/>
                </a:solidFill>
                <a:latin typeface="Roboto"/>
                <a:ea typeface="Roboto"/>
                <a:cs typeface="Roboto"/>
                <a:sym typeface="Roboto"/>
              </a:rPr>
              <a:t>Tamaño de la casa (en metros cuadrados):</a:t>
            </a:r>
            <a:endParaRPr>
              <a:solidFill>
                <a:schemeClr val="lt2"/>
              </a:solidFill>
              <a:latin typeface="Roboto"/>
              <a:ea typeface="Roboto"/>
              <a:cs typeface="Roboto"/>
              <a:sym typeface="Roboto"/>
            </a:endParaRPr>
          </a:p>
        </p:txBody>
      </p:sp>
      <p:sp>
        <p:nvSpPr>
          <p:cNvPr id="158" name="Google Shape;158;g2c1446d58c8_4_3"/>
          <p:cNvSpPr txBox="1"/>
          <p:nvPr/>
        </p:nvSpPr>
        <p:spPr>
          <a:xfrm>
            <a:off x="4649900" y="2371650"/>
            <a:ext cx="4044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2"/>
              </a:buClr>
              <a:buSzPts val="1400"/>
              <a:buFont typeface="Roboto"/>
              <a:buChar char="●"/>
            </a:pPr>
            <a:r>
              <a:rPr lang="en">
                <a:solidFill>
                  <a:schemeClr val="lt2"/>
                </a:solidFill>
                <a:latin typeface="Roboto"/>
                <a:ea typeface="Roboto"/>
                <a:cs typeface="Roboto"/>
                <a:sym typeface="Roboto"/>
              </a:rPr>
              <a:t>Precio de la casa (en miles de dólares):</a:t>
            </a:r>
            <a:endParaRPr sz="1200">
              <a:solidFill>
                <a:schemeClr val="lt2"/>
              </a:solidFill>
              <a:highlight>
                <a:srgbClr val="FFFFFF"/>
              </a:highlight>
              <a:latin typeface="Roboto"/>
              <a:ea typeface="Roboto"/>
              <a:cs typeface="Roboto"/>
              <a:sym typeface="Roboto"/>
            </a:endParaRPr>
          </a:p>
        </p:txBody>
      </p:sp>
      <p:sp>
        <p:nvSpPr>
          <p:cNvPr id="159" name="Google Shape;159;g2c1446d58c8_4_3"/>
          <p:cNvSpPr txBox="1"/>
          <p:nvPr/>
        </p:nvSpPr>
        <p:spPr>
          <a:xfrm>
            <a:off x="5171900" y="2848525"/>
            <a:ext cx="30000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2"/>
              </a:buClr>
              <a:buSzPts val="1400"/>
              <a:buFont typeface="Roboto"/>
              <a:buChar char="●"/>
            </a:pPr>
            <a:r>
              <a:rPr lang="en">
                <a:solidFill>
                  <a:schemeClr val="lt2"/>
                </a:solidFill>
                <a:latin typeface="Roboto"/>
                <a:ea typeface="Roboto"/>
                <a:cs typeface="Roboto"/>
                <a:sym typeface="Roboto"/>
              </a:rPr>
              <a:t>Casa 1: $100k</a:t>
            </a:r>
            <a:endParaRPr>
              <a:solidFill>
                <a:schemeClr val="lt2"/>
              </a:solidFill>
              <a:latin typeface="Roboto"/>
              <a:ea typeface="Roboto"/>
              <a:cs typeface="Roboto"/>
              <a:sym typeface="Roboto"/>
            </a:endParaRPr>
          </a:p>
          <a:p>
            <a:pPr indent="-317500" lvl="0" marL="457200" rtl="0" algn="l">
              <a:spcBef>
                <a:spcPts val="0"/>
              </a:spcBef>
              <a:spcAft>
                <a:spcPts val="0"/>
              </a:spcAft>
              <a:buClr>
                <a:schemeClr val="lt2"/>
              </a:buClr>
              <a:buSzPts val="1400"/>
              <a:buFont typeface="Roboto"/>
              <a:buChar char="●"/>
            </a:pPr>
            <a:r>
              <a:rPr lang="en">
                <a:solidFill>
                  <a:schemeClr val="lt2"/>
                </a:solidFill>
                <a:latin typeface="Roboto"/>
                <a:ea typeface="Roboto"/>
                <a:cs typeface="Roboto"/>
                <a:sym typeface="Roboto"/>
              </a:rPr>
              <a:t>Casa 2: $200k</a:t>
            </a:r>
            <a:endParaRPr>
              <a:solidFill>
                <a:schemeClr val="lt2"/>
              </a:solidFill>
              <a:latin typeface="Roboto"/>
              <a:ea typeface="Roboto"/>
              <a:cs typeface="Roboto"/>
              <a:sym typeface="Roboto"/>
            </a:endParaRPr>
          </a:p>
          <a:p>
            <a:pPr indent="-317500" lvl="0" marL="457200" rtl="0" algn="l">
              <a:spcBef>
                <a:spcPts val="0"/>
              </a:spcBef>
              <a:spcAft>
                <a:spcPts val="0"/>
              </a:spcAft>
              <a:buClr>
                <a:schemeClr val="lt2"/>
              </a:buClr>
              <a:buSzPts val="1400"/>
              <a:buFont typeface="Roboto"/>
              <a:buChar char="●"/>
            </a:pPr>
            <a:r>
              <a:rPr lang="en">
                <a:solidFill>
                  <a:schemeClr val="lt2"/>
                </a:solidFill>
                <a:latin typeface="Roboto"/>
                <a:ea typeface="Roboto"/>
                <a:cs typeface="Roboto"/>
                <a:sym typeface="Roboto"/>
              </a:rPr>
              <a:t>Casa 3: $300k</a:t>
            </a:r>
            <a:endParaRPr sz="1200">
              <a:solidFill>
                <a:schemeClr val="lt2"/>
              </a:solidFill>
              <a:highlight>
                <a:srgbClr val="FFFFFF"/>
              </a:highlight>
              <a:latin typeface="Roboto"/>
              <a:ea typeface="Roboto"/>
              <a:cs typeface="Roboto"/>
              <a:sym typeface="Roboto"/>
            </a:endParaRPr>
          </a:p>
        </p:txBody>
      </p:sp>
      <p:pic>
        <p:nvPicPr>
          <p:cNvPr id="160" name="Google Shape;160;g2c1446d58c8_4_3"/>
          <p:cNvPicPr preferRelativeResize="0"/>
          <p:nvPr/>
        </p:nvPicPr>
        <p:blipFill>
          <a:blip r:embed="rId3">
            <a:alphaModFix/>
          </a:blip>
          <a:stretch>
            <a:fillRect/>
          </a:stretch>
        </p:blipFill>
        <p:spPr>
          <a:xfrm>
            <a:off x="4134200" y="3939900"/>
            <a:ext cx="4380301" cy="721150"/>
          </a:xfrm>
          <a:prstGeom prst="rect">
            <a:avLst/>
          </a:prstGeom>
          <a:noFill/>
          <a:ln>
            <a:noFill/>
          </a:ln>
        </p:spPr>
      </p:pic>
      <p:sp>
        <p:nvSpPr>
          <p:cNvPr id="161" name="Google Shape;161;g2c1446d58c8_4_3"/>
          <p:cNvSpPr txBox="1"/>
          <p:nvPr/>
        </p:nvSpPr>
        <p:spPr>
          <a:xfrm>
            <a:off x="798050" y="3752675"/>
            <a:ext cx="3000000" cy="10956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Roboto"/>
                <a:ea typeface="Roboto"/>
                <a:cs typeface="Roboto"/>
                <a:sym typeface="Roboto"/>
              </a:rPr>
              <a:t>Queremos construir un modelo de regresión lineal para predecir el precio de una casa basándonos en su tamaño</a:t>
            </a:r>
            <a:endParaRPr sz="1800">
              <a:solidFill>
                <a:schemeClr val="lt2"/>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2c1446d58c8_3_5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Regresión Lineal</a:t>
            </a:r>
            <a:endParaRPr/>
          </a:p>
        </p:txBody>
      </p:sp>
      <p:sp>
        <p:nvSpPr>
          <p:cNvPr id="167" name="Google Shape;167;g2c1446d58c8_3_51"/>
          <p:cNvSpPr txBox="1"/>
          <p:nvPr>
            <p:ph idx="1" type="body"/>
          </p:nvPr>
        </p:nvSpPr>
        <p:spPr>
          <a:xfrm>
            <a:off x="322488" y="2180700"/>
            <a:ext cx="5215800" cy="58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Encontrar valores de ϴ</a:t>
            </a:r>
            <a:endParaRPr/>
          </a:p>
        </p:txBody>
      </p:sp>
      <p:sp>
        <p:nvSpPr>
          <p:cNvPr id="168" name="Google Shape;168;g2c1446d58c8_3_51"/>
          <p:cNvSpPr txBox="1"/>
          <p:nvPr/>
        </p:nvSpPr>
        <p:spPr>
          <a:xfrm>
            <a:off x="642425" y="3182013"/>
            <a:ext cx="470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Roboto"/>
                <a:ea typeface="Roboto"/>
                <a:cs typeface="Roboto"/>
                <a:sym typeface="Roboto"/>
              </a:rPr>
              <a:t>Luego de un entrenamiento</a:t>
            </a:r>
            <a:endParaRPr>
              <a:solidFill>
                <a:schemeClr val="lt2"/>
              </a:solidFill>
              <a:latin typeface="Roboto"/>
              <a:ea typeface="Roboto"/>
              <a:cs typeface="Roboto"/>
              <a:sym typeface="Roboto"/>
            </a:endParaRPr>
          </a:p>
        </p:txBody>
      </p:sp>
      <p:pic>
        <p:nvPicPr>
          <p:cNvPr id="169" name="Google Shape;169;g2c1446d58c8_3_51"/>
          <p:cNvPicPr preferRelativeResize="0"/>
          <p:nvPr/>
        </p:nvPicPr>
        <p:blipFill>
          <a:blip r:embed="rId3">
            <a:alphaModFix/>
          </a:blip>
          <a:stretch>
            <a:fillRect/>
          </a:stretch>
        </p:blipFill>
        <p:spPr>
          <a:xfrm>
            <a:off x="2473850" y="1379725"/>
            <a:ext cx="4380301" cy="721150"/>
          </a:xfrm>
          <a:prstGeom prst="rect">
            <a:avLst/>
          </a:prstGeom>
          <a:noFill/>
          <a:ln>
            <a:noFill/>
          </a:ln>
        </p:spPr>
      </p:pic>
      <p:pic>
        <p:nvPicPr>
          <p:cNvPr descr="A close up of a text&#10;&#10;Description automatically generated" id="170" name="Google Shape;170;g2c1446d58c8_3_51"/>
          <p:cNvPicPr preferRelativeResize="0"/>
          <p:nvPr/>
        </p:nvPicPr>
        <p:blipFill>
          <a:blip r:embed="rId4">
            <a:alphaModFix/>
          </a:blip>
          <a:stretch>
            <a:fillRect/>
          </a:stretch>
        </p:blipFill>
        <p:spPr>
          <a:xfrm>
            <a:off x="576891" y="3630625"/>
            <a:ext cx="4838683" cy="721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Administrator</dc:creator>
</cp:coreProperties>
</file>